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notesMasterIdLst>
    <p:notesMasterId r:id="rId27"/>
  </p:notesMasterIdLst>
  <p:sldIdLst>
    <p:sldId id="256" r:id="rId2"/>
    <p:sldId id="257" r:id="rId3"/>
    <p:sldId id="281" r:id="rId4"/>
    <p:sldId id="260" r:id="rId5"/>
    <p:sldId id="261" r:id="rId6"/>
    <p:sldId id="271" r:id="rId7"/>
    <p:sldId id="262" r:id="rId8"/>
    <p:sldId id="278" r:id="rId9"/>
    <p:sldId id="279" r:id="rId10"/>
    <p:sldId id="280" r:id="rId11"/>
    <p:sldId id="263" r:id="rId12"/>
    <p:sldId id="268" r:id="rId13"/>
    <p:sldId id="269" r:id="rId14"/>
    <p:sldId id="346" r:id="rId15"/>
    <p:sldId id="267" r:id="rId16"/>
    <p:sldId id="270" r:id="rId17"/>
    <p:sldId id="265" r:id="rId18"/>
    <p:sldId id="266" r:id="rId19"/>
    <p:sldId id="272" r:id="rId20"/>
    <p:sldId id="273" r:id="rId21"/>
    <p:sldId id="274" r:id="rId22"/>
    <p:sldId id="275" r:id="rId23"/>
    <p:sldId id="258" r:id="rId24"/>
    <p:sldId id="259" r:id="rId25"/>
    <p:sldId id="27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BB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307"/>
    <p:restoredTop sz="68176"/>
  </p:normalViewPr>
  <p:slideViewPr>
    <p:cSldViewPr snapToGrid="0" snapToObjects="1">
      <p:cViewPr varScale="1">
        <p:scale>
          <a:sx n="124" d="100"/>
          <a:sy n="124" d="100"/>
        </p:scale>
        <p:origin x="368" y="16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D166AC-285C-1140-B6AA-0BF3B5095F46}" type="datetimeFigureOut">
              <a:rPr lang="en-US" smtClean="0"/>
              <a:t>10/3/21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8DF9DF-CD1E-1646-A10E-FFADD8277211}" type="slidenum">
              <a:rPr lang="en-US" smtClean="0"/>
              <a:t>‹#›</a:t>
            </a:fld>
            <a:endParaRPr lang="en-US"/>
          </a:p>
        </p:txBody>
      </p:sp>
    </p:spTree>
    <p:extLst>
      <p:ext uri="{BB962C8B-B14F-4D97-AF65-F5344CB8AC3E}">
        <p14:creationId xmlns:p14="http://schemas.microsoft.com/office/powerpoint/2010/main" val="3118918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Font typeface="+mj-lt"/>
              <a:buAutoNum type="arabicPeriod"/>
            </a:pPr>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1</a:t>
            </a:fld>
            <a:endParaRPr lang="en-US"/>
          </a:p>
        </p:txBody>
      </p:sp>
    </p:spTree>
    <p:extLst>
      <p:ext uri="{BB962C8B-B14F-4D97-AF65-F5344CB8AC3E}">
        <p14:creationId xmlns:p14="http://schemas.microsoft.com/office/powerpoint/2010/main" val="34388378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Won’t go into more detail here as it’s complicated, but someone who loves math and not scared of equations is welcome to dig into more detail on </a:t>
            </a:r>
            <a:r>
              <a:rPr lang="en-US" sz="1200" dirty="0"/>
              <a:t>Photosynthesis and stomatal conductance in TEMs </a:t>
            </a:r>
            <a:r>
              <a:rPr lang="en-US" dirty="0"/>
              <a:t>for their project</a:t>
            </a:r>
          </a:p>
          <a:p>
            <a:pPr marL="228600" indent="-228600">
              <a:buFont typeface="+mj-lt"/>
              <a:buAutoNum type="arabicPeriod"/>
            </a:pPr>
            <a:r>
              <a:rPr lang="en-US" sz="1200" dirty="0"/>
              <a:t>Very common C3 photosynthesis model used in vast majority of TEMs are Farquhar et al. (1980) and Farquhar and von </a:t>
            </a:r>
            <a:r>
              <a:rPr lang="en-US" sz="1200" dirty="0" err="1"/>
              <a:t>Caemmerer</a:t>
            </a:r>
            <a:r>
              <a:rPr lang="en-US" sz="1200" dirty="0"/>
              <a:t> (1982)</a:t>
            </a:r>
          </a:p>
          <a:p>
            <a:pPr marL="228600" indent="-228600">
              <a:buFont typeface="+mj-lt"/>
              <a:buAutoNum type="arabicPeriod"/>
            </a:pPr>
            <a:r>
              <a:rPr lang="en-US" sz="1200" dirty="0"/>
              <a:t>These two papers describe the set of equations that summarize the set of reactions happening in photosynthesis Calvin cycle.</a:t>
            </a:r>
          </a:p>
          <a:p>
            <a:pPr marL="228600" indent="-228600">
              <a:buFont typeface="+mj-lt"/>
              <a:buAutoNum type="arabicPeriod"/>
            </a:pPr>
            <a:r>
              <a:rPr lang="en-US" sz="1200" dirty="0"/>
              <a:t>Common C4 photosynthesis model used in TEMs is </a:t>
            </a:r>
            <a:r>
              <a:rPr lang="en-US" sz="1200" dirty="0" err="1"/>
              <a:t>Collatz</a:t>
            </a:r>
            <a:r>
              <a:rPr lang="en-US" sz="1200" dirty="0"/>
              <a:t> et al. (1992)</a:t>
            </a:r>
          </a:p>
          <a:p>
            <a:pPr marL="228600" indent="-228600">
              <a:buFont typeface="+mj-lt"/>
              <a:buAutoNum type="arabicPeriod"/>
            </a:pPr>
            <a:endParaRPr lang="en-US" sz="1200" dirty="0"/>
          </a:p>
          <a:p>
            <a:pPr marL="228600" indent="-228600">
              <a:buFont typeface="+mj-lt"/>
              <a:buAutoNum type="arabicPeriod"/>
            </a:pPr>
            <a:r>
              <a:rPr lang="en-US" sz="1200" dirty="0"/>
              <a:t>Most models then assume strong relationship between stomatal conductance (which is also used to calculate transpiration) and net CO</a:t>
            </a:r>
            <a:r>
              <a:rPr lang="en-US" sz="1200" baseline="-25000" dirty="0"/>
              <a:t>2</a:t>
            </a:r>
            <a:r>
              <a:rPr lang="en-US" sz="1200" dirty="0"/>
              <a:t> assimilation rate (per unit leaf area) from photosynthesis:</a:t>
            </a:r>
          </a:p>
          <a:p>
            <a:pPr marL="228600" indent="-228600">
              <a:buFont typeface="+mj-lt"/>
              <a:buAutoNum type="arabicPeriod"/>
            </a:pPr>
            <a:r>
              <a:rPr lang="en-US" sz="1200" dirty="0"/>
              <a:t>Most common is the Ball - Berry model (Ball et al., 1987) </a:t>
            </a:r>
            <a:r>
              <a:rPr lang="en-US" sz="1200" dirty="0">
                <a:sym typeface="Wingdings" pitchFamily="2" charset="2"/>
              </a:rPr>
              <a:t> based on empirical data</a:t>
            </a:r>
            <a:endParaRPr lang="en-US" sz="1200" dirty="0"/>
          </a:p>
          <a:p>
            <a:pPr marL="228600" indent="-228600">
              <a:buFont typeface="+mj-lt"/>
              <a:buAutoNum type="arabicPeriod"/>
            </a:pPr>
            <a:r>
              <a:rPr lang="en-US" sz="1200" dirty="0"/>
              <a:t>More recent versions based on theoretical optimality approaches (e.g. </a:t>
            </a:r>
            <a:r>
              <a:rPr lang="en-US" sz="1200" dirty="0" err="1"/>
              <a:t>Medlyn</a:t>
            </a:r>
            <a:r>
              <a:rPr lang="en-US" sz="1200" dirty="0"/>
              <a:t> et al., 2011) </a:t>
            </a:r>
            <a:r>
              <a:rPr lang="en-US" sz="1200" dirty="0">
                <a:sym typeface="Wingdings" pitchFamily="2" charset="2"/>
              </a:rPr>
              <a:t> plants should act to </a:t>
            </a:r>
            <a:r>
              <a:rPr lang="en-US" sz="1200" i="1" dirty="0">
                <a:sym typeface="Wingdings" pitchFamily="2" charset="2"/>
              </a:rPr>
              <a:t>minimize</a:t>
            </a:r>
            <a:r>
              <a:rPr lang="en-US" sz="1200" dirty="0">
                <a:sym typeface="Wingdings" pitchFamily="2" charset="2"/>
              </a:rPr>
              <a:t> amount of water lost per unit of C gained</a:t>
            </a:r>
            <a:endParaRPr lang="en-US" sz="1200" dirty="0"/>
          </a:p>
          <a:p>
            <a:pPr marL="228600" indent="-228600">
              <a:buFont typeface="+mj-lt"/>
              <a:buAutoNum type="arabicPeriod"/>
            </a:pPr>
            <a:endParaRPr lang="en-US" sz="1200" dirty="0"/>
          </a:p>
          <a:p>
            <a:pPr marL="228600" indent="-228600">
              <a:buFont typeface="+mj-lt"/>
              <a:buAutoNum type="arabicPeriod"/>
            </a:pPr>
            <a:r>
              <a:rPr lang="en-US" sz="1200" i="1" dirty="0">
                <a:solidFill>
                  <a:schemeClr val="accent6"/>
                </a:solidFill>
                <a:sym typeface="Wingdings" pitchFamily="2" charset="2"/>
              </a:rPr>
              <a:t>Now few limitations about these models are: Some parameters of these model are not well known</a:t>
            </a:r>
          </a:p>
          <a:p>
            <a:pPr marL="228600" indent="-228600">
              <a:buFont typeface="+mj-lt"/>
              <a:buAutoNum type="arabicPeriod"/>
            </a:pPr>
            <a:r>
              <a:rPr lang="en-US" sz="1200" i="1" dirty="0">
                <a:solidFill>
                  <a:schemeClr val="accent6"/>
                </a:solidFill>
                <a:sym typeface="Wingdings" pitchFamily="2" charset="2"/>
              </a:rPr>
              <a:t>Models differ on which photosynthesis and stomatal conductance models they use</a:t>
            </a:r>
          </a:p>
          <a:p>
            <a:pPr marL="228600" indent="-228600">
              <a:buFont typeface="+mj-lt"/>
              <a:buAutoNum type="arabicPeriod"/>
            </a:pPr>
            <a:r>
              <a:rPr lang="en-US" sz="1200" i="1" dirty="0">
                <a:solidFill>
                  <a:schemeClr val="accent6"/>
                </a:solidFill>
                <a:sym typeface="Wingdings" pitchFamily="2" charset="2"/>
              </a:rPr>
              <a:t>The way in which models implement equations of all models differs</a:t>
            </a:r>
            <a:endParaRPr lang="en-US" sz="1200" i="1" dirty="0">
              <a:solidFill>
                <a:schemeClr val="accent6"/>
              </a:solidFill>
            </a:endParaRPr>
          </a:p>
        </p:txBody>
      </p:sp>
      <p:sp>
        <p:nvSpPr>
          <p:cNvPr id="4" name="Slide Number Placeholder 3"/>
          <p:cNvSpPr>
            <a:spLocks noGrp="1"/>
          </p:cNvSpPr>
          <p:nvPr>
            <p:ph type="sldNum" sz="quarter" idx="5"/>
          </p:nvPr>
        </p:nvSpPr>
        <p:spPr/>
        <p:txBody>
          <a:bodyPr/>
          <a:lstStyle/>
          <a:p>
            <a:fld id="{1B8DF9DF-CD1E-1646-A10E-FFADD8277211}" type="slidenum">
              <a:rPr lang="en-US" smtClean="0"/>
              <a:t>10</a:t>
            </a:fld>
            <a:endParaRPr lang="en-US"/>
          </a:p>
        </p:txBody>
      </p:sp>
    </p:spTree>
    <p:extLst>
      <p:ext uri="{BB962C8B-B14F-4D97-AF65-F5344CB8AC3E}">
        <p14:creationId xmlns:p14="http://schemas.microsoft.com/office/powerpoint/2010/main" val="3131009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Autotrophic respiration is the sum of Maintenance respiration (which is the cost of maintaining existing plant tissues) and Growth respiration (cost of growing new tissues)</a:t>
            </a:r>
          </a:p>
          <a:p>
            <a:pPr marL="228600" indent="-228600">
              <a:buFont typeface="+mj-lt"/>
              <a:buAutoNum type="arabicPeriod"/>
            </a:pPr>
            <a:r>
              <a:rPr lang="en-US" sz="1400" dirty="0"/>
              <a:t>Autotrophic respiration, majority of the time in TEMs represents as leaf respiration because wood respiration rate is far lower than leaf and can be ignored for simplicity</a:t>
            </a:r>
          </a:p>
          <a:p>
            <a:pPr marL="228600" indent="-228600">
              <a:buFont typeface="+mj-lt"/>
              <a:buAutoNum type="arabicPeriod"/>
            </a:pPr>
            <a:r>
              <a:rPr lang="en-US" sz="1400" dirty="0"/>
              <a:t>Some models make very simple assumption that Ra is a simple proportion (e.g. 50%) of C assimilated from photosynthesis (based on empirical data)</a:t>
            </a:r>
          </a:p>
          <a:p>
            <a:pPr marL="228600" indent="-228600">
              <a:buFont typeface="+mj-lt"/>
              <a:buAutoNum type="arabicPeriod"/>
            </a:pPr>
            <a:r>
              <a:rPr lang="en-US" sz="1400" dirty="0"/>
              <a:t>This fraction can vary </a:t>
            </a:r>
            <a:r>
              <a:rPr lang="en-US" sz="1400" b="0" i="0" kern="1200" dirty="0">
                <a:solidFill>
                  <a:schemeClr val="tx1"/>
                </a:solidFill>
                <a:effectLst/>
                <a:latin typeface="+mn-lt"/>
                <a:ea typeface="+mn-ea"/>
                <a:cs typeface="+mn-cs"/>
              </a:rPr>
              <a:t>approximately between 25 to 60% depending on the plant species</a:t>
            </a:r>
            <a:endParaRPr lang="en-US" sz="1400" dirty="0"/>
          </a:p>
          <a:p>
            <a:pPr marL="228600" indent="-228600">
              <a:buFont typeface="+mj-lt"/>
              <a:buAutoNum type="arabicPeriod"/>
            </a:pPr>
            <a:r>
              <a:rPr lang="en-US" sz="1400" dirty="0"/>
              <a:t>Slightly more complicated models use Maintenance respiration “base rate” modified by increases with higher temperature and biomass or higher carbon/nitrogen ratios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Growth respiration is a simple proportion (e.g. 25%) of C assimilated from photosynthesis</a:t>
            </a:r>
          </a:p>
          <a:p>
            <a:pPr marL="228600" indent="-228600">
              <a:buFont typeface="+mj-lt"/>
              <a:buAutoNum type="arabicPeriod"/>
            </a:pPr>
            <a:r>
              <a:rPr lang="en-US" sz="1400" dirty="0"/>
              <a:t>Exact form of these modifying factors differs between models</a:t>
            </a:r>
          </a:p>
          <a:p>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11</a:t>
            </a:fld>
            <a:endParaRPr lang="en-US"/>
          </a:p>
        </p:txBody>
      </p:sp>
    </p:spTree>
    <p:extLst>
      <p:ext uri="{BB962C8B-B14F-4D97-AF65-F5344CB8AC3E}">
        <p14:creationId xmlns:p14="http://schemas.microsoft.com/office/powerpoint/2010/main" val="39660013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Allocation of NPP to aboveground and belowground biomass pools: leaves, stem, branches, roots </a:t>
            </a:r>
          </a:p>
          <a:p>
            <a:pPr marL="228600" indent="-228600">
              <a:buFont typeface="+mj-lt"/>
              <a:buAutoNum type="arabicPeriod"/>
            </a:pPr>
            <a:r>
              <a:rPr lang="en-US" dirty="0"/>
              <a:t>This is more complex in most models: having dead and live stem, coarse and fine roots, fruits, and a carbohydrate reserve or storage pool</a:t>
            </a:r>
          </a:p>
          <a:p>
            <a:pPr marL="228600" indent="-228600">
              <a:buFont typeface="+mj-lt"/>
              <a:buAutoNum type="arabicPeriod"/>
            </a:pPr>
            <a:r>
              <a:rPr lang="en-US" dirty="0"/>
              <a:t>This De </a:t>
            </a:r>
            <a:r>
              <a:rPr lang="en-US" dirty="0" err="1"/>
              <a:t>Kauwe</a:t>
            </a:r>
            <a:r>
              <a:rPr lang="en-US" dirty="0"/>
              <a:t> paper gives a great overview of the models. Can also read in </a:t>
            </a:r>
            <a:r>
              <a:rPr lang="en-US" dirty="0" err="1"/>
              <a:t>Bonan</a:t>
            </a:r>
            <a:r>
              <a:rPr lang="en-US" dirty="0"/>
              <a:t> textbook.</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The first one is the simplest one with Fixed coefficients: Allocation ratios (e.g. fraction of NPP to leaves compared to roots) is </a:t>
            </a:r>
            <a:r>
              <a:rPr lang="en-US" i="1" dirty="0"/>
              <a:t>fixed</a:t>
            </a:r>
            <a:r>
              <a:rPr lang="en-US" dirty="0"/>
              <a:t> and PFT-dependent </a:t>
            </a:r>
            <a:r>
              <a:rPr lang="en-US" dirty="0">
                <a:sym typeface="Wingdings" pitchFamily="2" charset="2"/>
              </a:rPr>
              <a:t> </a:t>
            </a:r>
            <a:r>
              <a:rPr lang="en-US" i="1" dirty="0">
                <a:sym typeface="Wingdings" pitchFamily="2" charset="2"/>
              </a:rPr>
              <a:t>don’t get unrealistic looking trees!</a:t>
            </a:r>
            <a:endParaRPr lang="en-US" dirty="0"/>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The second one is based on Resource limitations: Allocation ratios are </a:t>
            </a:r>
            <a:r>
              <a:rPr lang="en-US" i="1" dirty="0"/>
              <a:t>dynamic</a:t>
            </a:r>
            <a:r>
              <a:rPr lang="en-US" dirty="0"/>
              <a:t>. PFT-dependent allocation ratio that can be modified based on environmental conditions that affect C allocation, e.g. water limitation, light availability, nutrient limitation. </a:t>
            </a:r>
            <a:r>
              <a:rPr lang="en-US" i="1" dirty="0"/>
              <a:t>Empirical relationships </a:t>
            </a:r>
            <a:r>
              <a:rPr lang="en-US" i="1" dirty="0">
                <a:sym typeface="Wingdings" pitchFamily="2" charset="2"/>
              </a:rPr>
              <a:t> parameters not easily measurable and have to be fit to data</a:t>
            </a:r>
            <a:endParaRPr lang="en-US" dirty="0"/>
          </a:p>
          <a:p>
            <a:pPr marL="228600" indent="-228600">
              <a:buFont typeface="+mj-lt"/>
              <a:buAutoNum type="arabicPeriod"/>
            </a:pPr>
            <a:r>
              <a:rPr lang="en-US" dirty="0"/>
              <a:t>Whichever resource is limiting or growth conditions are sub-optimal and plants will grow more of that. E.g. if need more nutrients/water then grow more roots; if there’s an open canopy and more photosynthesis would be beneficial then grow more leaves; if it’s a closed canopy, there would be no benefit to growing more leaves then maybe allocate more to stems, etc.</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Functional relationships: Allocation based on structural relationships between plant components. Based on hypotheses such as (a) sapwood area must be enough to support plant growth; (b) fine roots must be enough to support water uptake; (c) root activity must balance leaf activity, etc.</a:t>
            </a:r>
          </a:p>
          <a:p>
            <a:pPr marL="228600" indent="-228600">
              <a:buFont typeface="+mj-lt"/>
              <a:buAutoNum type="arabicPeriod"/>
            </a:pPr>
            <a:r>
              <a:rPr lang="en-US" dirty="0"/>
              <a:t>I.e. can’t have representation of a plant that is unrealistic for the physiology</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Optimality theory: plants will optimize their allocation to maximize carbon gain (and minimize water loss) </a:t>
            </a:r>
            <a:r>
              <a:rPr lang="en-US" dirty="0">
                <a:sym typeface="Wingdings" pitchFamily="2" charset="2"/>
              </a:rPr>
              <a:t> changes as environmental conditions change</a:t>
            </a:r>
            <a:r>
              <a:rPr lang="en-US" dirty="0"/>
              <a:t>.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E.g. Balance light acquisition (grow more leaves); Balance water transport or structural support (grow more stem); Balance water/nutrient uptake (grow more roots). Similar to model 2 but there’s some measure of plant performance that’s always being evaluated with every time step. </a:t>
            </a:r>
          </a:p>
        </p:txBody>
      </p:sp>
      <p:sp>
        <p:nvSpPr>
          <p:cNvPr id="4" name="Slide Number Placeholder 3"/>
          <p:cNvSpPr>
            <a:spLocks noGrp="1"/>
          </p:cNvSpPr>
          <p:nvPr>
            <p:ph type="sldNum" sz="quarter" idx="5"/>
          </p:nvPr>
        </p:nvSpPr>
        <p:spPr/>
        <p:txBody>
          <a:bodyPr/>
          <a:lstStyle/>
          <a:p>
            <a:fld id="{1B8DF9DF-CD1E-1646-A10E-FFADD8277211}" type="slidenum">
              <a:rPr lang="en-US" smtClean="0"/>
              <a:t>12</a:t>
            </a:fld>
            <a:endParaRPr lang="en-US"/>
          </a:p>
        </p:txBody>
      </p:sp>
    </p:spTree>
    <p:extLst>
      <p:ext uri="{BB962C8B-B14F-4D97-AF65-F5344CB8AC3E}">
        <p14:creationId xmlns:p14="http://schemas.microsoft.com/office/powerpoint/2010/main" val="15656351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Many models have an additional carbohydrate reserve/storage pool which is used for: Times of stress and New leaf growth at start of season</a:t>
            </a:r>
          </a:p>
          <a:p>
            <a:pPr marL="228600" indent="-228600">
              <a:buFont typeface="+mj-lt"/>
              <a:buAutoNum type="arabicPeriod"/>
            </a:pPr>
            <a:r>
              <a:rPr lang="en-US" sz="1400" dirty="0"/>
              <a:t>Different rules for how much C is allocated to this pool (and not used directly for growth of biomass pools), e.g.: Excess photosynthesis if maximum leaf area reached, No limiting conditions and allocation ratios met</a:t>
            </a:r>
          </a:p>
          <a:p>
            <a:pPr marL="228600" indent="-228600">
              <a:buFont typeface="+mj-lt"/>
              <a:buAutoNum type="arabicPeriod"/>
            </a:pPr>
            <a:r>
              <a:rPr lang="en-US" sz="1400" dirty="0"/>
              <a:t>This storage pool can be modeled based on C balance between all the aboveground C pools. </a:t>
            </a:r>
          </a:p>
          <a:p>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13</a:t>
            </a:fld>
            <a:endParaRPr lang="en-US"/>
          </a:p>
        </p:txBody>
      </p:sp>
    </p:spTree>
    <p:extLst>
      <p:ext uri="{BB962C8B-B14F-4D97-AF65-F5344CB8AC3E}">
        <p14:creationId xmlns:p14="http://schemas.microsoft.com/office/powerpoint/2010/main" val="7939549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Here’s a schematic that we have used to model the storage pool as well as the allocations.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tried to investigate all plant physiological processes that might affect the growth, by using experimental data and a DA-modelling framework with a simple C balance model.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boxes are the C pools and arrows represent the C fluxes/flows between various pools and we ran this model in daily time step</a:t>
            </a:r>
            <a:endParaRPr lang="en-AU"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model is driven by daily input of gross primary production (GPP), which directly enters into a non-structural C pool (C</a:t>
            </a:r>
            <a:r>
              <a:rPr lang="en-US" sz="1200" kern="1200" baseline="-250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 which represents as the storage pool. </a:t>
            </a:r>
            <a:endParaRPr lang="en-AU"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daily total maintenance respiration, </a:t>
            </a:r>
            <a:r>
              <a:rPr lang="en-US" sz="1200" kern="1200" dirty="0" err="1">
                <a:solidFill>
                  <a:schemeClr val="tx1"/>
                </a:solidFill>
                <a:effectLst/>
                <a:latin typeface="+mn-lt"/>
                <a:ea typeface="+mn-ea"/>
                <a:cs typeface="+mn-cs"/>
              </a:rPr>
              <a:t>R</a:t>
            </a:r>
            <a:r>
              <a:rPr lang="en-US" sz="1200" kern="1200" baseline="-25000" dirty="0" err="1">
                <a:solidFill>
                  <a:schemeClr val="tx1"/>
                </a:solidFill>
                <a:effectLst/>
                <a:latin typeface="+mn-lt"/>
                <a:ea typeface="+mn-ea"/>
                <a:cs typeface="+mn-cs"/>
              </a:rPr>
              <a:t>m,tot</a:t>
            </a:r>
            <a:r>
              <a:rPr lang="en-US" sz="1200" kern="1200" dirty="0">
                <a:solidFill>
                  <a:schemeClr val="tx1"/>
                </a:solidFill>
                <a:effectLst/>
                <a:latin typeface="+mn-lt"/>
                <a:ea typeface="+mn-ea"/>
                <a:cs typeface="+mn-cs"/>
              </a:rPr>
              <a:t>, is subtracted from C</a:t>
            </a:r>
            <a:r>
              <a:rPr lang="en-US" sz="1200" kern="1200" baseline="-250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 pool. This is </a:t>
            </a:r>
            <a:r>
              <a:rPr lang="en-US" sz="1200" b="0" i="0" kern="1200" dirty="0">
                <a:solidFill>
                  <a:schemeClr val="tx1"/>
                </a:solidFill>
                <a:effectLst/>
                <a:latin typeface="+mn-lt"/>
                <a:ea typeface="+mn-ea"/>
                <a:cs typeface="+mn-cs"/>
              </a:rPr>
              <a:t>needed to maintain the plant in a healthy living state.</a:t>
            </a:r>
            <a:endParaRPr lang="en-AU"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pool is then utilized for growth at a rate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(i.e. </a:t>
            </a:r>
            <a:r>
              <a:rPr lang="en-US" sz="1200" i="1" kern="1200" dirty="0" err="1">
                <a:solidFill>
                  <a:schemeClr val="tx1"/>
                </a:solidFill>
                <a:effectLst/>
                <a:latin typeface="+mn-lt"/>
                <a:ea typeface="+mn-ea"/>
                <a:cs typeface="+mn-cs"/>
              </a:rPr>
              <a:t>k</a:t>
            </a:r>
            <a:r>
              <a:rPr lang="en-US" sz="1200" kern="1200" dirty="0" err="1">
                <a:solidFill>
                  <a:schemeClr val="tx1"/>
                </a:solidFill>
                <a:effectLst/>
                <a:latin typeface="+mn-lt"/>
                <a:ea typeface="+mn-ea"/>
                <a:cs typeface="+mn-cs"/>
              </a:rPr>
              <a:t>C</a:t>
            </a:r>
            <a:r>
              <a:rPr lang="en-US" sz="1200" kern="1200" baseline="-25000" dirty="0" err="1">
                <a:solidFill>
                  <a:schemeClr val="tx1"/>
                </a:solidFill>
                <a:effectLst/>
                <a:latin typeface="+mn-lt"/>
                <a:ea typeface="+mn-ea"/>
                <a:cs typeface="+mn-cs"/>
              </a:rPr>
              <a:t>n</a:t>
            </a:r>
            <a:r>
              <a:rPr lang="en-US" sz="1200" kern="1200" dirty="0">
                <a:solidFill>
                  <a:schemeClr val="tx1"/>
                </a:solidFill>
                <a:effectLst/>
                <a:latin typeface="+mn-lt"/>
                <a:ea typeface="+mn-ea"/>
                <a:cs typeface="+mn-cs"/>
              </a:rPr>
              <a:t>). </a:t>
            </a:r>
            <a:endParaRPr lang="en-AU"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Of the utilization flux, a fraction </a:t>
            </a:r>
            <a:r>
              <a:rPr lang="en-US" sz="1200" i="1" kern="1200" dirty="0">
                <a:solidFill>
                  <a:schemeClr val="tx1"/>
                </a:solidFill>
                <a:effectLst/>
                <a:latin typeface="+mn-lt"/>
                <a:ea typeface="+mn-ea"/>
                <a:cs typeface="+mn-cs"/>
              </a:rPr>
              <a:t>Y</a:t>
            </a:r>
            <a:r>
              <a:rPr lang="en-US" sz="1200" kern="1200" dirty="0">
                <a:solidFill>
                  <a:schemeClr val="tx1"/>
                </a:solidFill>
                <a:effectLst/>
                <a:latin typeface="+mn-lt"/>
                <a:ea typeface="+mn-ea"/>
                <a:cs typeface="+mn-cs"/>
              </a:rPr>
              <a:t> is used in growth respiration (</a:t>
            </a:r>
            <a:r>
              <a:rPr lang="en-US" sz="1200" kern="1200" dirty="0" err="1">
                <a:solidFill>
                  <a:schemeClr val="tx1"/>
                </a:solidFill>
                <a:effectLst/>
                <a:latin typeface="+mn-lt"/>
                <a:ea typeface="+mn-ea"/>
                <a:cs typeface="+mn-cs"/>
              </a:rPr>
              <a:t>R</a:t>
            </a:r>
            <a:r>
              <a:rPr lang="en-US" sz="1200" kern="1200" baseline="-25000" dirty="0" err="1">
                <a:solidFill>
                  <a:schemeClr val="tx1"/>
                </a:solidFill>
                <a:effectLst/>
                <a:latin typeface="+mn-lt"/>
                <a:ea typeface="+mn-ea"/>
                <a:cs typeface="+mn-cs"/>
              </a:rPr>
              <a:t>g</a:t>
            </a:r>
            <a:r>
              <a:rPr lang="en-US" sz="1200" kern="1200" dirty="0">
                <a:solidFill>
                  <a:schemeClr val="tx1"/>
                </a:solidFill>
                <a:effectLst/>
                <a:latin typeface="+mn-lt"/>
                <a:ea typeface="+mn-ea"/>
                <a:cs typeface="+mn-cs"/>
              </a:rPr>
              <a:t>), which is the other component of respiration and associated with plant growth.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And the remaining fraction (1-</a:t>
            </a:r>
            <a:r>
              <a:rPr lang="en-US" sz="1200" i="1" kern="1200" dirty="0">
                <a:solidFill>
                  <a:schemeClr val="tx1"/>
                </a:solidFill>
                <a:effectLst/>
                <a:latin typeface="+mn-lt"/>
                <a:ea typeface="+mn-ea"/>
                <a:cs typeface="+mn-cs"/>
              </a:rPr>
              <a:t>Y</a:t>
            </a:r>
            <a:r>
              <a:rPr lang="en-US" sz="1200" kern="1200" dirty="0">
                <a:solidFill>
                  <a:schemeClr val="tx1"/>
                </a:solidFill>
                <a:effectLst/>
                <a:latin typeface="+mn-lt"/>
                <a:ea typeface="+mn-ea"/>
                <a:cs typeface="+mn-cs"/>
              </a:rPr>
              <a:t>) is allocated to structural C pools (C</a:t>
            </a:r>
            <a:r>
              <a:rPr lang="en-US" sz="1200" kern="1200" baseline="-25000" dirty="0">
                <a:solidFill>
                  <a:schemeClr val="tx1"/>
                </a:solidFill>
                <a:effectLst/>
                <a:latin typeface="+mn-lt"/>
                <a:ea typeface="+mn-ea"/>
                <a:cs typeface="+mn-cs"/>
              </a:rPr>
              <a:t>s</a:t>
            </a:r>
            <a:r>
              <a:rPr lang="en-US" sz="1200" kern="1200" dirty="0">
                <a:solidFill>
                  <a:schemeClr val="tx1"/>
                </a:solidFill>
                <a:effectLst/>
                <a:latin typeface="+mn-lt"/>
                <a:ea typeface="+mn-ea"/>
                <a:cs typeface="+mn-cs"/>
              </a:rPr>
              <a:t>): among foliage, wood and root (</a:t>
            </a:r>
            <a:r>
              <a:rPr lang="en-US" sz="1200" kern="1200" dirty="0" err="1">
                <a:solidFill>
                  <a:schemeClr val="tx1"/>
                </a:solidFill>
                <a:effectLst/>
                <a:latin typeface="+mn-lt"/>
                <a:ea typeface="+mn-ea"/>
                <a:cs typeface="+mn-cs"/>
              </a:rPr>
              <a:t>C</a:t>
            </a:r>
            <a:r>
              <a:rPr lang="en-US" sz="1200" kern="1200" baseline="-25000" dirty="0" err="1">
                <a:solidFill>
                  <a:schemeClr val="tx1"/>
                </a:solidFill>
                <a:effectLst/>
                <a:latin typeface="+mn-lt"/>
                <a:ea typeface="+mn-ea"/>
                <a:cs typeface="+mn-cs"/>
              </a:rPr>
              <a:t>s,f</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
            </a:r>
            <a:r>
              <a:rPr lang="en-US" sz="1200" kern="1200" baseline="-25000" dirty="0" err="1">
                <a:solidFill>
                  <a:schemeClr val="tx1"/>
                </a:solidFill>
                <a:effectLst/>
                <a:latin typeface="+mn-lt"/>
                <a:ea typeface="+mn-ea"/>
                <a:cs typeface="+mn-cs"/>
              </a:rPr>
              <a:t>s,w</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
            </a:r>
            <a:r>
              <a:rPr lang="en-US" sz="1200" kern="1200" baseline="-25000" dirty="0" err="1">
                <a:solidFill>
                  <a:schemeClr val="tx1"/>
                </a:solidFill>
                <a:effectLst/>
                <a:latin typeface="+mn-lt"/>
                <a:ea typeface="+mn-ea"/>
                <a:cs typeface="+mn-cs"/>
              </a:rPr>
              <a:t>s,r</a:t>
            </a:r>
            <a:r>
              <a:rPr lang="en-US" sz="1200" kern="1200" dirty="0">
                <a:solidFill>
                  <a:schemeClr val="tx1"/>
                </a:solidFill>
                <a:effectLst/>
                <a:latin typeface="+mn-lt"/>
                <a:ea typeface="+mn-ea"/>
                <a:cs typeface="+mn-cs"/>
              </a:rPr>
              <a:t>).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There will be turn over rates for all the C pools to account for plant litter. </a:t>
            </a: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The parameters associated with the model are the C fluxes/flows i.e. utilisation rate, growth respiration, allocations, and turnover rates. </a:t>
            </a:r>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6FE6EFD-3F64-BF40-B47E-5F0675DF9EF7}" type="slidenum">
              <a:rPr lang="en-US" smtClean="0"/>
              <a:t>14</a:t>
            </a:fld>
            <a:endParaRPr lang="en-US"/>
          </a:p>
        </p:txBody>
      </p:sp>
    </p:spTree>
    <p:extLst>
      <p:ext uri="{BB962C8B-B14F-4D97-AF65-F5344CB8AC3E}">
        <p14:creationId xmlns:p14="http://schemas.microsoft.com/office/powerpoint/2010/main" val="26510400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In last week, you have seen mainly two types of stand scale model scenario, the simple one is the big leaf model and another one is slightly complicated one gap model.</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If we use a gap model (rather than “big leaf”): first we need to calculate photosynthesis per grid cell (e.g. climate forcing given per grid cell) </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Therefore, model needs to allocate net C uptake to different individuals before it can think about allocation between different biomass pools</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Gap models coupled to complex biogeochemistry models are new, modelers still considering how to approach this.</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One method based on Deleuze et al. (2004 – on right): allocate most C to bigger individuals (which is called as competition between various individual trees)</a:t>
            </a:r>
          </a:p>
          <a:p>
            <a:pPr marL="228600" indent="-228600">
              <a:buFont typeface="+mj-lt"/>
              <a:buAutoNum type="arabicPeriod"/>
            </a:pPr>
            <a:r>
              <a:rPr lang="en-US" sz="1400" dirty="0"/>
              <a:t>Deleuze method shown in the plot, as the circumference of the tree canopy goes up, so does the C allocated for growth</a:t>
            </a:r>
          </a:p>
        </p:txBody>
      </p:sp>
      <p:sp>
        <p:nvSpPr>
          <p:cNvPr id="4" name="Slide Number Placeholder 3"/>
          <p:cNvSpPr>
            <a:spLocks noGrp="1"/>
          </p:cNvSpPr>
          <p:nvPr>
            <p:ph type="sldNum" sz="quarter" idx="5"/>
          </p:nvPr>
        </p:nvSpPr>
        <p:spPr/>
        <p:txBody>
          <a:bodyPr/>
          <a:lstStyle/>
          <a:p>
            <a:fld id="{1B8DF9DF-CD1E-1646-A10E-FFADD8277211}" type="slidenum">
              <a:rPr lang="en-US" smtClean="0"/>
              <a:t>15</a:t>
            </a:fld>
            <a:endParaRPr lang="en-US"/>
          </a:p>
        </p:txBody>
      </p:sp>
    </p:spTree>
    <p:extLst>
      <p:ext uri="{BB962C8B-B14F-4D97-AF65-F5344CB8AC3E}">
        <p14:creationId xmlns:p14="http://schemas.microsoft.com/office/powerpoint/2010/main" val="33089163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The figure shows the representation of C pools among leaf, stem (live and dead), coarse roots (live and dead), fine roots and storage pool </a:t>
            </a:r>
          </a:p>
          <a:p>
            <a:pPr marL="228600" indent="-228600">
              <a:buFont typeface="+mj-lt"/>
              <a:buAutoNum type="arabicPeriod"/>
            </a:pPr>
            <a:r>
              <a:rPr lang="en-US" sz="1400" dirty="0"/>
              <a:t>The black ones are dead, dark grey means live, light grey shows the fine roots and foliage, whereas white stands for mobile storage pool that can freely move from foliage to root via stem as needed</a:t>
            </a:r>
          </a:p>
          <a:p>
            <a:pPr marL="228600" indent="-228600">
              <a:buFont typeface="+mj-lt"/>
              <a:buAutoNum type="arabicPeriod"/>
            </a:pPr>
            <a:r>
              <a:rPr lang="en-US" sz="1400" dirty="0"/>
              <a:t>From models perspective total plant biomass would be the sum of incremental addition of net C fluxes in and out of all these C pools</a:t>
            </a:r>
          </a:p>
          <a:p>
            <a:pPr marL="228600" indent="-228600">
              <a:buFont typeface="+mj-lt"/>
              <a:buAutoNum type="arabicPeriod"/>
            </a:pPr>
            <a:r>
              <a:rPr lang="en-US" sz="1400" dirty="0"/>
              <a:t>The main steps would be starting from Fluxes calculated at 30 min timestep and summed to day</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Allocation calculated per day</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And finally the model gives us the Change in biomass pools calculated per day which represents plant biomass growth</a:t>
            </a:r>
          </a:p>
          <a:p>
            <a:pPr marL="228600" indent="-228600">
              <a:buFont typeface="+mj-lt"/>
              <a:buAutoNum type="arabicPeriod"/>
            </a:pPr>
            <a:endParaRPr lang="en-US" sz="1400" dirty="0"/>
          </a:p>
          <a:p>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16</a:t>
            </a:fld>
            <a:endParaRPr lang="en-US"/>
          </a:p>
        </p:txBody>
      </p:sp>
    </p:spTree>
    <p:extLst>
      <p:ext uri="{BB962C8B-B14F-4D97-AF65-F5344CB8AC3E}">
        <p14:creationId xmlns:p14="http://schemas.microsoft.com/office/powerpoint/2010/main" val="35601345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lvl="0" indent="-457200">
              <a:spcAft>
                <a:spcPts val="600"/>
              </a:spcAft>
              <a:buFont typeface="+mj-lt"/>
              <a:buAutoNum type="arabicPeriod"/>
            </a:pPr>
            <a:r>
              <a:rPr lang="en-US" sz="2400" dirty="0"/>
              <a:t>When leaves senesce or woody mortality occurs, we </a:t>
            </a:r>
            <a:r>
              <a:rPr lang="en-US" sz="2400" dirty="0">
                <a:sym typeface="Wingdings" pitchFamily="2" charset="2"/>
              </a:rPr>
              <a:t>get the dead biomass on canopy floor which produces plant litter</a:t>
            </a:r>
            <a:endParaRPr lang="en-US" sz="2400" dirty="0"/>
          </a:p>
          <a:p>
            <a:pPr marL="457200" lvl="0" indent="-457200">
              <a:spcAft>
                <a:spcPts val="600"/>
              </a:spcAft>
              <a:buFont typeface="+mj-lt"/>
              <a:buAutoNum type="arabicPeriod"/>
            </a:pPr>
            <a:r>
              <a:rPr lang="en-US" sz="2400" dirty="0"/>
              <a:t>In most models, the “turnover rate” is a PFT-specific parameter for each biomass pool (</a:t>
            </a:r>
            <a:r>
              <a:rPr lang="en-US" sz="2400" i="1" dirty="0"/>
              <a:t>aside from deciduous phenology schemes resulting in leaf fall each year during autumn</a:t>
            </a:r>
            <a:r>
              <a:rPr lang="en-US" sz="2400" dirty="0"/>
              <a:t>)</a:t>
            </a:r>
          </a:p>
          <a:p>
            <a:pPr marL="457200" lvl="0" indent="-457200">
              <a:spcAft>
                <a:spcPts val="600"/>
              </a:spcAft>
              <a:buFont typeface="+mj-lt"/>
              <a:buAutoNum type="arabicPeriod"/>
            </a:pPr>
            <a:r>
              <a:rPr lang="en-US" sz="2400" dirty="0"/>
              <a:t>Woody turnover rates include an estimate of “background” tree mortality</a:t>
            </a:r>
          </a:p>
          <a:p>
            <a:pPr marL="457200" lvl="0" indent="-457200">
              <a:spcAft>
                <a:spcPts val="600"/>
              </a:spcAft>
              <a:buFont typeface="+mj-lt"/>
              <a:buAutoNum type="arabicPeriod"/>
            </a:pPr>
            <a:r>
              <a:rPr lang="en-US" sz="2400" dirty="0"/>
              <a:t>Turnover rate = 1 / residence time</a:t>
            </a:r>
          </a:p>
          <a:p>
            <a:pPr marL="457200" lvl="0" indent="-457200">
              <a:spcAft>
                <a:spcPts val="600"/>
              </a:spcAft>
              <a:buFont typeface="+mj-lt"/>
              <a:buAutoNum type="arabicPeriod"/>
            </a:pPr>
            <a:r>
              <a:rPr lang="en-US" sz="2400" dirty="0"/>
              <a:t>Residence time </a:t>
            </a:r>
            <a:r>
              <a:rPr lang="en-US" sz="1200" b="0" i="0" kern="1200" dirty="0">
                <a:solidFill>
                  <a:schemeClr val="tx1"/>
                </a:solidFill>
                <a:effectLst/>
                <a:latin typeface="+mn-lt"/>
                <a:ea typeface="+mn-ea"/>
                <a:cs typeface="+mn-cs"/>
              </a:rPr>
              <a:t>measures how long a </a:t>
            </a:r>
            <a:r>
              <a:rPr lang="en-US" sz="1200" dirty="0"/>
              <a:t>plant organ </a:t>
            </a:r>
            <a:r>
              <a:rPr lang="en-US" sz="1200" b="0" i="0" kern="1200" dirty="0">
                <a:solidFill>
                  <a:schemeClr val="tx1"/>
                </a:solidFill>
                <a:effectLst/>
                <a:latin typeface="+mn-lt"/>
                <a:ea typeface="+mn-ea"/>
                <a:cs typeface="+mn-cs"/>
              </a:rPr>
              <a:t>remains within the </a:t>
            </a:r>
            <a:r>
              <a:rPr lang="en-US" sz="1200" b="1" i="0" kern="1200" dirty="0">
                <a:solidFill>
                  <a:schemeClr val="tx1"/>
                </a:solidFill>
                <a:effectLst/>
                <a:latin typeface="+mn-lt"/>
                <a:ea typeface="+mn-ea"/>
                <a:cs typeface="+mn-cs"/>
              </a:rPr>
              <a:t>plant</a:t>
            </a:r>
            <a:endParaRPr lang="en-US" sz="2400" dirty="0"/>
          </a:p>
          <a:p>
            <a:pPr marL="457200" lvl="0" indent="-457200">
              <a:spcAft>
                <a:spcPts val="600"/>
              </a:spcAft>
              <a:buFont typeface="+mj-lt"/>
              <a:buAutoNum type="arabicPeriod"/>
            </a:pPr>
            <a:r>
              <a:rPr lang="en-US" sz="2400" dirty="0"/>
              <a:t>Typical residence times are: </a:t>
            </a:r>
          </a:p>
          <a:p>
            <a:pPr marL="914400" lvl="1" indent="-457200">
              <a:spcAft>
                <a:spcPts val="600"/>
              </a:spcAft>
              <a:buFont typeface="Arial" panose="020B0604020202020204" pitchFamily="34" charset="0"/>
              <a:buChar char="•"/>
            </a:pPr>
            <a:r>
              <a:rPr lang="en-US" sz="2000" dirty="0"/>
              <a:t>Leaves: &lt;= 1 year deciduous; 1-3 years evergreen</a:t>
            </a:r>
          </a:p>
          <a:p>
            <a:pPr marL="914400" lvl="1" indent="-457200">
              <a:spcAft>
                <a:spcPts val="600"/>
              </a:spcAft>
              <a:buFont typeface="Arial" panose="020B0604020202020204" pitchFamily="34" charset="0"/>
              <a:buChar char="•"/>
            </a:pPr>
            <a:r>
              <a:rPr lang="en-US" sz="2000" dirty="0"/>
              <a:t>Roots: 10-20 years</a:t>
            </a:r>
          </a:p>
          <a:p>
            <a:pPr marL="914400" lvl="1" indent="-457200">
              <a:spcAft>
                <a:spcPts val="600"/>
              </a:spcAft>
              <a:buFont typeface="Arial" panose="020B0604020202020204" pitchFamily="34" charset="0"/>
              <a:buChar char="•"/>
            </a:pPr>
            <a:r>
              <a:rPr lang="en-US" sz="2000" dirty="0"/>
              <a:t>Wood: 40-80 years</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These turnover rates are Very simplistic and actually based on meta-analyses of field studies</a:t>
            </a:r>
          </a:p>
        </p:txBody>
      </p:sp>
      <p:sp>
        <p:nvSpPr>
          <p:cNvPr id="4" name="Slide Number Placeholder 3"/>
          <p:cNvSpPr>
            <a:spLocks noGrp="1"/>
          </p:cNvSpPr>
          <p:nvPr>
            <p:ph type="sldNum" sz="quarter" idx="5"/>
          </p:nvPr>
        </p:nvSpPr>
        <p:spPr/>
        <p:txBody>
          <a:bodyPr/>
          <a:lstStyle/>
          <a:p>
            <a:fld id="{1B8DF9DF-CD1E-1646-A10E-FFADD8277211}" type="slidenum">
              <a:rPr lang="en-US" smtClean="0"/>
              <a:t>17</a:t>
            </a:fld>
            <a:endParaRPr lang="en-US"/>
          </a:p>
        </p:txBody>
      </p:sp>
    </p:spTree>
    <p:extLst>
      <p:ext uri="{BB962C8B-B14F-4D97-AF65-F5344CB8AC3E}">
        <p14:creationId xmlns:p14="http://schemas.microsoft.com/office/powerpoint/2010/main" val="30714147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CENTURY has continued to be developed as a soil organic model (with fire and agriculture </a:t>
            </a:r>
            <a:r>
              <a:rPr lang="en-US" dirty="0" err="1"/>
              <a:t>etc</a:t>
            </a:r>
            <a:r>
              <a:rPr lang="en-US" dirty="0"/>
              <a:t>) but it’s original core model remains much the same in TEMs.</a:t>
            </a:r>
          </a:p>
          <a:p>
            <a:pPr marL="228600" indent="-228600">
              <a:buFont typeface="+mj-lt"/>
              <a:buAutoNum type="arabicPeriod"/>
            </a:pPr>
            <a:r>
              <a:rPr lang="en-US" dirty="0"/>
              <a:t>The figure shows the basic soil C flow diagram</a:t>
            </a:r>
          </a:p>
          <a:p>
            <a:pPr marL="228600" indent="-228600">
              <a:buFont typeface="+mj-lt"/>
              <a:buAutoNum type="arabicPeriod"/>
            </a:pPr>
            <a:r>
              <a:rPr lang="en-US" dirty="0"/>
              <a:t>Models carbon decomposition by microbes (and release of CO2 when microbes respire in terms of heterotrophic respiration)</a:t>
            </a:r>
          </a:p>
          <a:p>
            <a:pPr marL="228600" indent="-228600">
              <a:buFont typeface="+mj-lt"/>
              <a:buAutoNum type="arabicPeriod"/>
            </a:pPr>
            <a:r>
              <a:rPr lang="en-US" dirty="0"/>
              <a:t>Therefore, transfer of C between different C pools with different residence times (and release of CO2 at same time) </a:t>
            </a:r>
          </a:p>
          <a:p>
            <a:pPr marL="228600" indent="-228600">
              <a:buFont typeface="+mj-lt"/>
              <a:buAutoNum type="arabicPeriod"/>
            </a:pPr>
            <a:r>
              <a:rPr lang="en-US" dirty="0"/>
              <a:t>Litter broken down into structural and metabolic C (based on lignin-to-Nitrogen ratio where all lignin are in structural pool)</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Structural pool is more resistant to decomposition (hence longer residence time of 3 years), whereas metabolic pool is more easily decomposed by microbes with a residence time of 6 months.</a:t>
            </a:r>
          </a:p>
          <a:p>
            <a:pPr marL="228600" indent="-228600">
              <a:buFont typeface="+mj-lt"/>
              <a:buAutoNum type="arabicPeriod"/>
            </a:pPr>
            <a:r>
              <a:rPr lang="en-US" dirty="0"/>
              <a:t>Metabolic and structural C flows into the short-term active pool (microbial pools) where most decomposition happens</a:t>
            </a:r>
          </a:p>
          <a:p>
            <a:pPr marL="228600" indent="-228600">
              <a:buFont typeface="+mj-lt"/>
              <a:buAutoNum type="arabicPeriod"/>
            </a:pPr>
            <a:r>
              <a:rPr lang="en-US" dirty="0"/>
              <a:t>The active soil pool is where the microbes are mostly working, therefore on daily timesteps this is where most of heterotrophic respiration, Rh comes from. </a:t>
            </a:r>
          </a:p>
          <a:p>
            <a:pPr marL="228600" indent="-228600">
              <a:buFont typeface="+mj-lt"/>
              <a:buAutoNum type="arabicPeriod"/>
            </a:pPr>
            <a:r>
              <a:rPr lang="en-US" dirty="0"/>
              <a:t>Microbes decompose all the high-quality litter, leaving C that is harder to decompose.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And then C moves further down to long-term “slow” and “passive” pools having large residence times for mostly C storage</a:t>
            </a:r>
          </a:p>
          <a:p>
            <a:pPr marL="228600" indent="-228600">
              <a:buFont typeface="+mj-lt"/>
              <a:buAutoNum type="arabicPeriod"/>
            </a:pPr>
            <a:r>
              <a:rPr lang="en-US" dirty="0"/>
              <a:t>Slow and passive pools are said to be increasingly physically protected or in chemical forms that are harder to decompose (in the passive pool C is chemically recalcitrant – therefore stored away for a long time). </a:t>
            </a:r>
          </a:p>
        </p:txBody>
      </p:sp>
      <p:sp>
        <p:nvSpPr>
          <p:cNvPr id="4" name="Slide Number Placeholder 3"/>
          <p:cNvSpPr>
            <a:spLocks noGrp="1"/>
          </p:cNvSpPr>
          <p:nvPr>
            <p:ph type="sldNum" sz="quarter" idx="5"/>
          </p:nvPr>
        </p:nvSpPr>
        <p:spPr/>
        <p:txBody>
          <a:bodyPr/>
          <a:lstStyle/>
          <a:p>
            <a:fld id="{1B8DF9DF-CD1E-1646-A10E-FFADD8277211}" type="slidenum">
              <a:rPr lang="en-US" smtClean="0"/>
              <a:t>18</a:t>
            </a:fld>
            <a:endParaRPr lang="en-US"/>
          </a:p>
        </p:txBody>
      </p:sp>
    </p:spTree>
    <p:extLst>
      <p:ext uri="{BB962C8B-B14F-4D97-AF65-F5344CB8AC3E}">
        <p14:creationId xmlns:p14="http://schemas.microsoft.com/office/powerpoint/2010/main" val="186504017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Each of these pools has a decay or turnover rate (1/residence time  shown in brackets)</a:t>
            </a:r>
          </a:p>
          <a:p>
            <a:pPr marL="228600" indent="-228600">
              <a:buFont typeface="+mj-lt"/>
              <a:buAutoNum type="arabicPeriod"/>
            </a:pPr>
            <a:r>
              <a:rPr lang="en-US" sz="1400" dirty="0"/>
              <a:t>Flux of C between pools depends upon: Amount of C in pool, Temperature f(T) and moisture f(W) limitations, Turnover rate, Microbial efficiency of the pool (Me), Soil texture etc.</a:t>
            </a:r>
          </a:p>
          <a:p>
            <a:pPr marL="228600" indent="-228600">
              <a:buFont typeface="+mj-lt"/>
              <a:buAutoNum type="arabicPeriod"/>
            </a:pPr>
            <a:r>
              <a:rPr lang="en-US" sz="1400" dirty="0"/>
              <a:t>Flux of C then partitioned into:</a:t>
            </a:r>
          </a:p>
          <a:p>
            <a:pPr marL="685800" lvl="1" indent="-228600">
              <a:buFont typeface="Arial" panose="020B0604020202020204" pitchFamily="34" charset="0"/>
              <a:buChar char="•"/>
            </a:pPr>
            <a:r>
              <a:rPr lang="en-US" sz="1400" dirty="0"/>
              <a:t>C that gets transferred to next pool; and</a:t>
            </a:r>
          </a:p>
          <a:p>
            <a:pPr marL="685800" lvl="1" indent="-228600">
              <a:buFont typeface="Arial" panose="020B0604020202020204" pitchFamily="34" charset="0"/>
              <a:buChar char="•"/>
            </a:pPr>
            <a:r>
              <a:rPr lang="en-US" sz="1400" dirty="0"/>
              <a:t>CO2 released to atmosphere (i.e. microbial or “heterotrophic” respiration)</a:t>
            </a:r>
          </a:p>
        </p:txBody>
      </p:sp>
      <p:sp>
        <p:nvSpPr>
          <p:cNvPr id="4" name="Slide Number Placeholder 3"/>
          <p:cNvSpPr>
            <a:spLocks noGrp="1"/>
          </p:cNvSpPr>
          <p:nvPr>
            <p:ph type="sldNum" sz="quarter" idx="5"/>
          </p:nvPr>
        </p:nvSpPr>
        <p:spPr/>
        <p:txBody>
          <a:bodyPr/>
          <a:lstStyle/>
          <a:p>
            <a:fld id="{1B8DF9DF-CD1E-1646-A10E-FFADD8277211}" type="slidenum">
              <a:rPr lang="en-US" smtClean="0"/>
              <a:t>19</a:t>
            </a:fld>
            <a:endParaRPr lang="en-US"/>
          </a:p>
        </p:txBody>
      </p:sp>
    </p:spTree>
    <p:extLst>
      <p:ext uri="{BB962C8B-B14F-4D97-AF65-F5344CB8AC3E}">
        <p14:creationId xmlns:p14="http://schemas.microsoft.com/office/powerpoint/2010/main" val="3093218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2</a:t>
            </a:fld>
            <a:endParaRPr lang="en-US"/>
          </a:p>
        </p:txBody>
      </p:sp>
    </p:spTree>
    <p:extLst>
      <p:ext uri="{BB962C8B-B14F-4D97-AF65-F5344CB8AC3E}">
        <p14:creationId xmlns:p14="http://schemas.microsoft.com/office/powerpoint/2010/main" val="33613158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mj-lt"/>
              <a:buAutoNum type="arabicPeriod"/>
            </a:pPr>
            <a:r>
              <a:rPr lang="en-US" sz="1400" dirty="0"/>
              <a:t>This slide shows the Temperature and water limitations on decomposition of </a:t>
            </a:r>
            <a:r>
              <a:rPr lang="en-US" sz="1400" dirty="0">
                <a:sym typeface="Wingdings" pitchFamily="2" charset="2"/>
              </a:rPr>
              <a:t>C in various soil pools</a:t>
            </a:r>
            <a:endParaRPr lang="en-US" sz="1400" dirty="0"/>
          </a:p>
          <a:p>
            <a:pPr marL="742950" lvl="1" indent="-285750">
              <a:buFont typeface="Arial" panose="020B0604020202020204" pitchFamily="34" charset="0"/>
              <a:buChar char="•"/>
            </a:pPr>
            <a:r>
              <a:rPr lang="en-US" sz="1400" dirty="0">
                <a:sym typeface="Wingdings" pitchFamily="2" charset="2"/>
              </a:rPr>
              <a:t>Q10 = increase in C decomposition rate with 10°C rise in temperature (</a:t>
            </a:r>
            <a:r>
              <a:rPr lang="en-US" sz="1400" i="1" dirty="0">
                <a:sym typeface="Wingdings" pitchFamily="2" charset="2"/>
              </a:rPr>
              <a:t>T</a:t>
            </a:r>
            <a:r>
              <a:rPr lang="en-US" sz="1400" dirty="0">
                <a:sym typeface="Wingdings" pitchFamily="2" charset="2"/>
              </a:rPr>
              <a:t>).</a:t>
            </a:r>
          </a:p>
          <a:p>
            <a:pPr marL="742950" lvl="1" indent="-285750">
              <a:buFont typeface="Arial" panose="020B0604020202020204" pitchFamily="34" charset="0"/>
              <a:buChar char="•"/>
            </a:pPr>
            <a:r>
              <a:rPr lang="en-US" sz="1400" dirty="0">
                <a:sym typeface="Wingdings" pitchFamily="2" charset="2"/>
              </a:rPr>
              <a:t>Q10 often ~2  near exponential increase in decomposition with T.</a:t>
            </a:r>
          </a:p>
          <a:p>
            <a:r>
              <a:rPr lang="en-US" sz="1400" dirty="0"/>
              <a:t> </a:t>
            </a:r>
          </a:p>
          <a:p>
            <a:r>
              <a:rPr lang="en-US" sz="1400" dirty="0"/>
              <a:t>2. Moisture limitation: empirical functions that limit decomposition at high and low soil moisture</a:t>
            </a:r>
          </a:p>
          <a:p>
            <a:pPr marL="742950" lvl="1" indent="-285750">
              <a:buFont typeface="Arial" panose="020B0604020202020204" pitchFamily="34" charset="0"/>
              <a:buChar char="•"/>
            </a:pPr>
            <a:r>
              <a:rPr lang="en-US" sz="1400" dirty="0"/>
              <a:t>Dependent on soil texture</a:t>
            </a:r>
          </a:p>
        </p:txBody>
      </p:sp>
      <p:sp>
        <p:nvSpPr>
          <p:cNvPr id="4" name="Slide Number Placeholder 3"/>
          <p:cNvSpPr>
            <a:spLocks noGrp="1"/>
          </p:cNvSpPr>
          <p:nvPr>
            <p:ph type="sldNum" sz="quarter" idx="5"/>
          </p:nvPr>
        </p:nvSpPr>
        <p:spPr/>
        <p:txBody>
          <a:bodyPr/>
          <a:lstStyle/>
          <a:p>
            <a:fld id="{1B8DF9DF-CD1E-1646-A10E-FFADD8277211}" type="slidenum">
              <a:rPr lang="en-US" smtClean="0"/>
              <a:t>20</a:t>
            </a:fld>
            <a:endParaRPr lang="en-US"/>
          </a:p>
        </p:txBody>
      </p:sp>
    </p:spTree>
    <p:extLst>
      <p:ext uri="{BB962C8B-B14F-4D97-AF65-F5344CB8AC3E}">
        <p14:creationId xmlns:p14="http://schemas.microsoft.com/office/powerpoint/2010/main" val="7892720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Here’s the equations of C transferred from litter to soil pool in each time step, based on stuffs in previous slides</a:t>
            </a:r>
          </a:p>
          <a:p>
            <a:pPr marL="228600" indent="-228600">
              <a:buFont typeface="+mj-lt"/>
              <a:buAutoNum type="arabicPeriod"/>
            </a:pPr>
            <a:r>
              <a:rPr lang="en-US" sz="1400" dirty="0"/>
              <a:t>So the flow depends on the size of the litter pool itself, the residence time of litter pool, temperature and water dependency and finally the microbial activity of the litter pool</a:t>
            </a:r>
          </a:p>
          <a:p>
            <a:pPr marL="228600" indent="-228600">
              <a:buFont typeface="+mj-lt"/>
              <a:buAutoNum type="arabicPeriod"/>
            </a:pPr>
            <a:r>
              <a:rPr lang="en-US" sz="1400" dirty="0"/>
              <a:t>Change in soil C pool is fluxes in (from the first equation) minus the C flow to the next soil C pool</a:t>
            </a:r>
          </a:p>
          <a:p>
            <a:pPr marL="228600" indent="-228600">
              <a:buFont typeface="+mj-lt"/>
              <a:buAutoNum type="arabicPeriod"/>
            </a:pPr>
            <a:r>
              <a:rPr lang="en-US" sz="1400" dirty="0"/>
              <a:t>Then heterotrophic respiration is the same as the soil decomposed in the litter and soil C pool but with 1-Me for each.</a:t>
            </a:r>
          </a:p>
          <a:p>
            <a:pPr marL="228600" indent="-228600">
              <a:buFont typeface="+mj-lt"/>
              <a:buAutoNum type="arabicPeriod"/>
            </a:pPr>
            <a:r>
              <a:rPr lang="en-US" sz="1400" dirty="0"/>
              <a:t>These are First-order linear differential equations and have linear dependence on environmental variables; therefore, easy to solve!</a:t>
            </a:r>
          </a:p>
          <a:p>
            <a:pPr marL="228600" indent="-228600">
              <a:buFont typeface="+mj-lt"/>
              <a:buAutoNum type="arabicPeriod"/>
            </a:pPr>
            <a:r>
              <a:rPr lang="en-US" sz="1400" dirty="0"/>
              <a:t>Generally tend to calculate flux and changes in C pools per daily timestep, but can solve analytically (see p307 of textbook if interested)</a:t>
            </a:r>
          </a:p>
          <a:p>
            <a:pPr marL="228600" indent="-228600">
              <a:buFont typeface="+mj-lt"/>
              <a:buAutoNum type="arabicPeriod"/>
            </a:pPr>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21</a:t>
            </a:fld>
            <a:endParaRPr lang="en-US"/>
          </a:p>
        </p:txBody>
      </p:sp>
    </p:spTree>
    <p:extLst>
      <p:ext uri="{BB962C8B-B14F-4D97-AF65-F5344CB8AC3E}">
        <p14:creationId xmlns:p14="http://schemas.microsoft.com/office/powerpoint/2010/main" val="30323114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The century type of model has abstract pools with no given depth in the soil. This is an ok assumption because there is a lot of bioturbation (</a:t>
            </a:r>
            <a:r>
              <a:rPr lang="en-US" sz="1200" b="0" i="0" kern="1200" dirty="0">
                <a:solidFill>
                  <a:schemeClr val="tx1"/>
                </a:solidFill>
                <a:effectLst/>
                <a:latin typeface="+mn-lt"/>
                <a:ea typeface="+mn-ea"/>
                <a:cs typeface="+mn-cs"/>
              </a:rPr>
              <a:t>reworking of soils</a:t>
            </a:r>
            <a:r>
              <a:rPr lang="en-US" dirty="0"/>
              <a:t>) by worms that mixes up most non-waterlogged soils.</a:t>
            </a:r>
          </a:p>
          <a:p>
            <a:pPr marL="228600" indent="-228600">
              <a:buFont typeface="+mj-lt"/>
              <a:buAutoNum type="arabicPeriod"/>
            </a:pPr>
            <a:r>
              <a:rPr lang="en-US" dirty="0"/>
              <a:t>However, given waterlogged nature of peatlands, there is low decomposition and therefore the litter and any decomposed matter tends to build up more in layers (which allows big organic C stores to build up). </a:t>
            </a:r>
          </a:p>
          <a:p>
            <a:pPr marL="228600" indent="-228600">
              <a:buFont typeface="+mj-lt"/>
              <a:buAutoNum type="arabicPeriod"/>
            </a:pPr>
            <a:r>
              <a:rPr lang="en-US" dirty="0"/>
              <a:t>Therefore for these types of ecosystems it’s useful to have layered soil C models (for example, with depth the bulk density of the soil can change, which then changes the hydrology). Same equations apply, just per soil layer.</a:t>
            </a:r>
          </a:p>
          <a:p>
            <a:pPr marL="228600" indent="-228600">
              <a:buFont typeface="+mj-lt"/>
              <a:buAutoNum type="arabicPeriod"/>
            </a:pPr>
            <a:r>
              <a:rPr lang="en-US" dirty="0"/>
              <a:t>Also vertical C flow allows better comparison with actual measurements.</a:t>
            </a:r>
          </a:p>
          <a:p>
            <a:pPr marL="228600" indent="-228600">
              <a:buFont typeface="+mj-lt"/>
              <a:buAutoNum type="arabicPeriod"/>
            </a:pPr>
            <a:r>
              <a:rPr lang="en-US" dirty="0"/>
              <a:t>So the models actually consider vertically resolved soil C pools (especially useful for peatlands), layers within soil</a:t>
            </a:r>
          </a:p>
          <a:p>
            <a:pPr marL="228600" indent="-228600">
              <a:buFont typeface="+mj-lt"/>
              <a:buAutoNum type="arabicPeriod"/>
            </a:pPr>
            <a:r>
              <a:rPr lang="en-US" dirty="0"/>
              <a:t>Microbial dynamics is very important in this process, which indicate the changes in populations of different species of microbes and their physiology, which finally affects decomposition rates</a:t>
            </a:r>
          </a:p>
          <a:p>
            <a:pPr marL="228600" indent="-228600">
              <a:buFont typeface="+mj-lt"/>
              <a:buAutoNum type="arabicPeriod"/>
            </a:pPr>
            <a:r>
              <a:rPr lang="en-US" dirty="0"/>
              <a:t>Methane modeling is vital for waterlogged soils when methanogenic bacteria are active with saturated soil</a:t>
            </a:r>
          </a:p>
          <a:p>
            <a:pPr marL="228600" indent="-228600">
              <a:buFont typeface="+mj-lt"/>
              <a:buAutoNum type="arabicPeriod"/>
            </a:pPr>
            <a:r>
              <a:rPr lang="en-US" dirty="0"/>
              <a:t>Another concept is the Litter ”priming”: with rising CO2 plants grow more, which means more turnover; therefore a litter “priming” effect increases soil decomposition (therefore release of CO2 back to atmosphere)</a:t>
            </a:r>
          </a:p>
          <a:p>
            <a:pPr marL="228600" indent="-228600">
              <a:buFont typeface="+mj-lt"/>
              <a:buAutoNum type="arabicPeriod"/>
            </a:pPr>
            <a:endParaRPr lang="en-US" dirty="0"/>
          </a:p>
        </p:txBody>
      </p:sp>
      <p:sp>
        <p:nvSpPr>
          <p:cNvPr id="4" name="Slide Number Placeholder 3"/>
          <p:cNvSpPr>
            <a:spLocks noGrp="1"/>
          </p:cNvSpPr>
          <p:nvPr>
            <p:ph type="sldNum" sz="quarter" idx="5"/>
          </p:nvPr>
        </p:nvSpPr>
        <p:spPr/>
        <p:txBody>
          <a:bodyPr/>
          <a:lstStyle/>
          <a:p>
            <a:fld id="{1B8DF9DF-CD1E-1646-A10E-FFADD8277211}" type="slidenum">
              <a:rPr lang="en-US" smtClean="0"/>
              <a:t>22</a:t>
            </a:fld>
            <a:endParaRPr lang="en-US"/>
          </a:p>
        </p:txBody>
      </p:sp>
    </p:spTree>
    <p:extLst>
      <p:ext uri="{BB962C8B-B14F-4D97-AF65-F5344CB8AC3E}">
        <p14:creationId xmlns:p14="http://schemas.microsoft.com/office/powerpoint/2010/main" val="864830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200" dirty="0"/>
              <a:t>Nitrogen and phosphorus availability affect all aspects of carbon cycling </a:t>
            </a:r>
            <a:r>
              <a:rPr lang="en-US" sz="1200" dirty="0">
                <a:sym typeface="Wingdings" pitchFamily="2" charset="2"/>
              </a:rPr>
              <a:t> can act as a limitation (or not) on photosynthesis and allocation, affect soil C decomposition (therefore, rates of respiration)</a:t>
            </a:r>
            <a:endParaRPr lang="en-US" sz="1200" dirty="0"/>
          </a:p>
          <a:p>
            <a:pPr marL="228600" indent="-228600">
              <a:buFont typeface="+mj-lt"/>
              <a:buAutoNum type="arabicPeriod"/>
            </a:pPr>
            <a:r>
              <a:rPr lang="en-US" sz="1200" dirty="0"/>
              <a:t>Therefore, need to know about their cycles as well </a:t>
            </a:r>
            <a:r>
              <a:rPr lang="en-US" sz="1200" dirty="0">
                <a:sym typeface="Wingdings" pitchFamily="2" charset="2"/>
              </a:rPr>
              <a:t> N flows parallel C. </a:t>
            </a:r>
          </a:p>
          <a:p>
            <a:pPr marL="228600" indent="-228600">
              <a:buFont typeface="+mj-lt"/>
              <a:buAutoNum type="arabicPeriod"/>
            </a:pPr>
            <a:r>
              <a:rPr lang="en-US" sz="1200" dirty="0"/>
              <a:t>The figure depicts the plant nitrogen cycle. Circles indicate various pools (solid lines) or gaseous losses (dashed lines). Boxes denotes processes. </a:t>
            </a:r>
          </a:p>
          <a:p>
            <a:pPr marL="228600" indent="-228600">
              <a:buFont typeface="+mj-lt"/>
              <a:buAutoNum type="arabicPeriod"/>
            </a:pPr>
            <a:r>
              <a:rPr lang="en-US" sz="1200" dirty="0"/>
              <a:t>Biological N fixation is the natural process and the anthropogenic inputs are from nitrogen deposition, fertilizers, manure. </a:t>
            </a:r>
          </a:p>
          <a:p>
            <a:pPr marL="228600" indent="-228600">
              <a:buFont typeface="+mj-lt"/>
              <a:buAutoNum type="arabicPeriod"/>
            </a:pPr>
            <a:r>
              <a:rPr lang="en-US" sz="1200" dirty="0"/>
              <a:t>Lack of soil N may limit increased plant growth as a result of higher atmospheric CO</a:t>
            </a:r>
            <a:r>
              <a:rPr lang="en-US" sz="1200" baseline="-25000" dirty="0"/>
              <a:t>2</a:t>
            </a:r>
          </a:p>
          <a:p>
            <a:pPr marL="228600" indent="-228600">
              <a:buFont typeface="+mj-lt"/>
              <a:buAutoNum type="arabicPeriod"/>
            </a:pPr>
            <a:r>
              <a:rPr lang="en-US" sz="1200" dirty="0"/>
              <a:t>But addition of agricultural fertilizers has had big effect on C cycling in some regions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a:t>2 models in CMIP5 (</a:t>
            </a:r>
            <a:r>
              <a:rPr lang="en-US" sz="1200" b="1" i="0" kern="1200" dirty="0">
                <a:solidFill>
                  <a:schemeClr val="tx1"/>
                </a:solidFill>
                <a:effectLst/>
                <a:latin typeface="+mn-lt"/>
                <a:ea typeface="+mn-ea"/>
                <a:cs typeface="+mn-cs"/>
              </a:rPr>
              <a:t>Coupled Model Inter-comparison Project Phase 5</a:t>
            </a:r>
            <a:r>
              <a:rPr lang="en-US" dirty="0"/>
              <a:t>) contained the Nitrogen cycle (and they were basically the same model). Since then, the way in which the N was represented in that model has been shown to have errors.</a:t>
            </a:r>
          </a:p>
          <a:p>
            <a:pPr marL="228600" indent="-228600">
              <a:buFont typeface="+mj-lt"/>
              <a:buAutoNum type="arabicPeriod"/>
            </a:pPr>
            <a:r>
              <a:rPr lang="en-US" dirty="0"/>
              <a:t>In contrast, most models in CMIP6 will have a nitrogen cycle; therefore, it will be interesting to see if amount of carbon stored in ecosystems dramatically changes.</a:t>
            </a:r>
          </a:p>
          <a:p>
            <a:pPr marL="228600" indent="-228600">
              <a:buFont typeface="+mj-lt"/>
              <a:buAutoNum type="arabicPeriod"/>
            </a:pPr>
            <a:r>
              <a:rPr lang="en-US" dirty="0"/>
              <a:t>Some models have phosphorus now, but not yet clear if this will be included in the CMIP6 runs.</a:t>
            </a:r>
          </a:p>
          <a:p>
            <a:pPr marL="228600" indent="-228600">
              <a:buFont typeface="+mj-lt"/>
              <a:buAutoNum type="arabicPeriod"/>
            </a:pPr>
            <a:r>
              <a:rPr lang="en-US" dirty="0"/>
              <a:t>Read about N cycle on p315 of textbook</a:t>
            </a:r>
          </a:p>
          <a:p>
            <a:endParaRPr lang="en-US" dirty="0"/>
          </a:p>
        </p:txBody>
      </p:sp>
      <p:sp>
        <p:nvSpPr>
          <p:cNvPr id="4" name="Slide Number Placeholder 3"/>
          <p:cNvSpPr>
            <a:spLocks noGrp="1"/>
          </p:cNvSpPr>
          <p:nvPr>
            <p:ph type="sldNum" sz="quarter" idx="5"/>
          </p:nvPr>
        </p:nvSpPr>
        <p:spPr/>
        <p:txBody>
          <a:bodyPr/>
          <a:lstStyle/>
          <a:p>
            <a:fld id="{1B8DF9DF-CD1E-1646-A10E-FFADD8277211}" type="slidenum">
              <a:rPr lang="en-US" smtClean="0"/>
              <a:t>23</a:t>
            </a:fld>
            <a:endParaRPr lang="en-US"/>
          </a:p>
        </p:txBody>
      </p:sp>
    </p:spTree>
    <p:extLst>
      <p:ext uri="{BB962C8B-B14F-4D97-AF65-F5344CB8AC3E}">
        <p14:creationId xmlns:p14="http://schemas.microsoft.com/office/powerpoint/2010/main" val="32463719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Here are few examples of disturbances: most common ones are:</a:t>
            </a:r>
          </a:p>
          <a:p>
            <a:pPr marL="228600" indent="-228600">
              <a:buFont typeface="+mj-lt"/>
              <a:buAutoNum type="arabicPeriod"/>
            </a:pPr>
            <a:r>
              <a:rPr lang="en-US" sz="1400" dirty="0"/>
              <a:t>First the Drought impacts: limit photosynthesis, or if severe, cause widespread tree mortality (obvious effects on C storage). If the stored C at the time of drought is good enough to support the tissue respiration, then trees might survive</a:t>
            </a:r>
          </a:p>
          <a:p>
            <a:pPr marL="228600" indent="-228600">
              <a:buFont typeface="+mj-lt"/>
              <a:buAutoNum type="arabicPeriod"/>
            </a:pPr>
            <a:r>
              <a:rPr lang="en-US" sz="1400" dirty="0"/>
              <a:t>Insect outbreaks: can cause widespread defoliation (impacts C uptake)</a:t>
            </a:r>
          </a:p>
          <a:p>
            <a:pPr marL="228600" indent="-228600">
              <a:buFont typeface="+mj-lt"/>
              <a:buAutoNum type="arabicPeriod"/>
            </a:pPr>
            <a:r>
              <a:rPr lang="en-US" sz="1400" dirty="0"/>
              <a:t>Fire: decreases C storage (releases a lot of CO</a:t>
            </a:r>
            <a:r>
              <a:rPr lang="en-US" sz="1400" baseline="-25000" dirty="0"/>
              <a:t>2</a:t>
            </a:r>
            <a:r>
              <a:rPr lang="en-US" sz="1400" dirty="0"/>
              <a:t> to atmosphere) and affects C cycling in those ecosystems for years to come</a:t>
            </a:r>
          </a:p>
          <a:p>
            <a:pPr marL="228600" indent="-228600">
              <a:buFont typeface="+mj-lt"/>
              <a:buAutoNum type="arabicPeriod"/>
            </a:pPr>
            <a:r>
              <a:rPr lang="en-US" sz="1400" dirty="0"/>
              <a:t>Changes in land use/cover which is the anthropogenic impact like deforestation </a:t>
            </a:r>
          </a:p>
          <a:p>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24</a:t>
            </a:fld>
            <a:endParaRPr lang="en-US"/>
          </a:p>
        </p:txBody>
      </p:sp>
    </p:spTree>
    <p:extLst>
      <p:ext uri="{BB962C8B-B14F-4D97-AF65-F5344CB8AC3E}">
        <p14:creationId xmlns:p14="http://schemas.microsoft.com/office/powerpoint/2010/main" val="16503375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buFont typeface="+mj-lt"/>
              <a:buAutoNum type="arabicPeriod"/>
            </a:pPr>
            <a:r>
              <a:rPr lang="en-US" sz="1400" dirty="0"/>
              <a:t>I’ll briefly go through a fire model used in literature</a:t>
            </a:r>
          </a:p>
          <a:p>
            <a:pPr marL="457200" indent="-457200">
              <a:buFont typeface="+mj-lt"/>
              <a:buAutoNum type="arabicPeriod"/>
            </a:pPr>
            <a:r>
              <a:rPr lang="en-US" sz="1400" dirty="0"/>
              <a:t>Original approach for C emission from fire (</a:t>
            </a:r>
            <a:r>
              <a:rPr lang="en-US" sz="1400" i="1" dirty="0"/>
              <a:t>F</a:t>
            </a:r>
            <a:r>
              <a:rPr lang="en-US" sz="1400" i="1" baseline="-25000" dirty="0"/>
              <a:t>c</a:t>
            </a:r>
            <a:r>
              <a:rPr lang="en-US" sz="1400" dirty="0"/>
              <a:t>)</a:t>
            </a:r>
          </a:p>
          <a:p>
            <a:pPr marL="457200" indent="-457200">
              <a:buFont typeface="+mj-lt"/>
              <a:buAutoNum type="arabicPeriod"/>
            </a:pPr>
            <a:r>
              <a:rPr lang="en-US" sz="1400" dirty="0"/>
              <a:t>Where A is the area burned; </a:t>
            </a:r>
            <a:r>
              <a:rPr lang="en-US" sz="1400" dirty="0" err="1"/>
              <a:t>c</a:t>
            </a:r>
            <a:r>
              <a:rPr lang="en-US" sz="1400" baseline="-25000" dirty="0" err="1"/>
              <a:t>j</a:t>
            </a:r>
            <a:r>
              <a:rPr lang="en-US" sz="1400" dirty="0"/>
              <a:t> = carbon pool burned (leaves, stem </a:t>
            </a:r>
            <a:r>
              <a:rPr lang="en-US" sz="1400" dirty="0" err="1"/>
              <a:t>etc</a:t>
            </a:r>
            <a:r>
              <a:rPr lang="en-US" sz="1400" dirty="0"/>
              <a:t> per unit area) and f = fraction of biomass burned and completeness of combustion (proxy for “severity” of fire)</a:t>
            </a:r>
          </a:p>
          <a:p>
            <a:pPr marL="457200" indent="-457200">
              <a:buFont typeface="+mj-lt"/>
              <a:buAutoNum type="arabicPeriod"/>
            </a:pPr>
            <a:r>
              <a:rPr lang="en-US" sz="1400" dirty="0"/>
              <a:t>Initial occurrence (ignition) of fire depends on weather conditions </a:t>
            </a:r>
            <a:r>
              <a:rPr lang="en-US" sz="1400" dirty="0">
                <a:sym typeface="Wingdings" pitchFamily="2" charset="2"/>
              </a:rPr>
              <a:t>for example litter moisture</a:t>
            </a:r>
            <a:r>
              <a:rPr lang="en-US" sz="1400" dirty="0"/>
              <a:t>, and also fuel load that is how much litter etc.</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Amount of dry fuel over certain threshold actually ignites a fire</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Due to recent severe fire events there has been several model developments such as:</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Fire suppression (management); Lightning and human ignition; Vegetation adaptation to fire; Interactions between fuel structure and fire type etc.</a:t>
            </a:r>
          </a:p>
          <a:p>
            <a:pPr marL="457200" marR="0" indent="-457200" algn="l" defTabSz="914400" rtl="0" eaLnBrk="1" fontAlgn="auto" latinLnBrk="0" hangingPunct="1">
              <a:lnSpc>
                <a:spcPct val="100000"/>
              </a:lnSpc>
              <a:spcBef>
                <a:spcPts val="0"/>
              </a:spcBef>
              <a:spcAft>
                <a:spcPts val="0"/>
              </a:spcAft>
              <a:buClrTx/>
              <a:buSzTx/>
              <a:buFont typeface="+mj-lt"/>
              <a:buAutoNum type="arabicPeriod"/>
              <a:tabLst/>
              <a:defRPr/>
            </a:pPr>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25</a:t>
            </a:fld>
            <a:endParaRPr lang="en-US"/>
          </a:p>
        </p:txBody>
      </p:sp>
    </p:spTree>
    <p:extLst>
      <p:ext uri="{BB962C8B-B14F-4D97-AF65-F5344CB8AC3E}">
        <p14:creationId xmlns:p14="http://schemas.microsoft.com/office/powerpoint/2010/main" val="3708203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AU" sz="1400" kern="1200" dirty="0">
                <a:solidFill>
                  <a:schemeClr val="tx1"/>
                </a:solidFill>
                <a:effectLst/>
                <a:latin typeface="+mn-lt"/>
                <a:ea typeface="+mn-ea"/>
                <a:cs typeface="+mn-cs"/>
              </a:rPr>
              <a:t>Carbon cycle is an essential part of life on Earth.</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AU" sz="1400" kern="1200" dirty="0">
                <a:solidFill>
                  <a:schemeClr val="tx1"/>
                </a:solidFill>
                <a:effectLst/>
                <a:latin typeface="+mn-lt"/>
                <a:ea typeface="+mn-ea"/>
                <a:cs typeface="+mn-cs"/>
              </a:rPr>
              <a:t>C is mainly stored in both living and dead biomass, where living biomass holds about 550 gigatons of C, most of which is made of terrestrial plants (i.e. wood).</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AU" sz="1400" kern="1200" dirty="0">
                <a:solidFill>
                  <a:schemeClr val="tx1"/>
                </a:solidFill>
                <a:effectLst/>
                <a:latin typeface="+mn-lt"/>
                <a:ea typeface="+mn-ea"/>
                <a:cs typeface="+mn-cs"/>
              </a:rPr>
              <a:t>Now zooming into plant C cycle, plants convert light energy into chemical energy (in the form of carbohydrates) with a process called Photosynthesis.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AU" sz="1400" kern="1200" dirty="0">
                <a:solidFill>
                  <a:schemeClr val="tx1"/>
                </a:solidFill>
                <a:effectLst/>
                <a:latin typeface="+mn-lt"/>
                <a:ea typeface="+mn-ea"/>
                <a:cs typeface="+mn-cs"/>
              </a:rPr>
              <a:t>These carbohydrates are used for plants’ activities such as respiration, growth and litterfall.</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The total amount of chemical energy that plants generate through photosynthesis is called Gross primary production (GPP).</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AU" sz="14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C6FE6EFD-3F64-BF40-B47E-5F0675DF9EF7}" type="slidenum">
              <a:rPr lang="en-US" smtClean="0"/>
              <a:t>3</a:t>
            </a:fld>
            <a:endParaRPr lang="en-US"/>
          </a:p>
        </p:txBody>
      </p:sp>
    </p:spTree>
    <p:extLst>
      <p:ext uri="{BB962C8B-B14F-4D97-AF65-F5344CB8AC3E}">
        <p14:creationId xmlns:p14="http://schemas.microsoft.com/office/powerpoint/2010/main" val="2370848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400" dirty="0"/>
              <a:t>Now let’s focus on the entire C cycle related to the plants.</a:t>
            </a:r>
          </a:p>
          <a:p>
            <a:pPr marL="228600" indent="-228600">
              <a:buFont typeface="+mj-lt"/>
              <a:buAutoNum type="arabicPeriod"/>
            </a:pPr>
            <a:r>
              <a:rPr lang="en-US" sz="1400" dirty="0"/>
              <a:t>Atmospheric C is fixed by tress and other vegetation through photosynthesis. </a:t>
            </a:r>
          </a:p>
          <a:p>
            <a:pPr marL="228600" indent="-228600">
              <a:buFont typeface="+mj-lt"/>
              <a:buAutoNum type="arabicPeriod"/>
            </a:pPr>
            <a:r>
              <a:rPr lang="en-US" sz="1400" dirty="0"/>
              <a:t>A portion of C is lost back to the atmosphere through plant respiration and decomposition of organic matter.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C assimilated by trees is then allocated to leaves, stems, and branches.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 fraction of C is internally transferred from aboveground to belowground to the roots, and then some C is further transferred to soils via litter, root mortality.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The aboveground litterfall, mainly fallen leaves and branches add C to soils.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So the aboveground total C is the entire tree structure that we can see, consists of foliage, stem and branches.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Whereas the belowground C is mainly the roots and some litter. </a:t>
            </a:r>
          </a:p>
          <a:p>
            <a:pPr marL="228600" indent="-228600">
              <a:buFont typeface="+mj-lt"/>
              <a:buAutoNum type="arabicPeriod"/>
            </a:pPr>
            <a:r>
              <a:rPr lang="en-US" sz="1400" dirty="0"/>
              <a:t>Soil C has both organic and inorganic components.</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Another path of C lost to atmosphere is the soil respiration which refers to the production of carbon dioxide when soil organisms respire. This includes respiration of plant roots, the rhizosphere, microbes etc.</a:t>
            </a:r>
          </a:p>
        </p:txBody>
      </p:sp>
      <p:sp>
        <p:nvSpPr>
          <p:cNvPr id="4" name="Slide Number Placeholder 3"/>
          <p:cNvSpPr>
            <a:spLocks noGrp="1"/>
          </p:cNvSpPr>
          <p:nvPr>
            <p:ph type="sldNum" sz="quarter" idx="5"/>
          </p:nvPr>
        </p:nvSpPr>
        <p:spPr/>
        <p:txBody>
          <a:bodyPr/>
          <a:lstStyle/>
          <a:p>
            <a:fld id="{1B8DF9DF-CD1E-1646-A10E-FFADD8277211}" type="slidenum">
              <a:rPr lang="en-US" smtClean="0"/>
              <a:t>4</a:t>
            </a:fld>
            <a:endParaRPr lang="en-US"/>
          </a:p>
        </p:txBody>
      </p:sp>
    </p:spTree>
    <p:extLst>
      <p:ext uri="{BB962C8B-B14F-4D97-AF65-F5344CB8AC3E}">
        <p14:creationId xmlns:p14="http://schemas.microsoft.com/office/powerpoint/2010/main" val="41411604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200" dirty="0"/>
              <a:t>Another way of visualizing the same cycle but in terms of incoming (green) and outgoing (red) fluxes as arrows, and stores/C pools in the bubbles. </a:t>
            </a:r>
          </a:p>
          <a:p>
            <a:pPr marL="228600" indent="-228600">
              <a:buFont typeface="+mj-lt"/>
              <a:buAutoNum type="arabicPeriod"/>
            </a:pPr>
            <a:r>
              <a:rPr lang="en-US" sz="1200" dirty="0"/>
              <a:t>Allocation is also added in yellow arrows which shows C assimilated via photosynthesis is allocated to plant growth between foliage, stem, branch and roots. </a:t>
            </a:r>
          </a:p>
          <a:p>
            <a:pPr marL="228600" indent="-228600">
              <a:buFont typeface="+mj-lt"/>
              <a:buAutoNum type="arabicPeriod"/>
            </a:pPr>
            <a:r>
              <a:rPr lang="en-US" sz="1200" dirty="0"/>
              <a:t>A carbon cycle model is a ”flux and stocks” model in which fluxes of C are modeled between different C pools.</a:t>
            </a:r>
          </a:p>
          <a:p>
            <a:pPr marL="228600" indent="-228600">
              <a:buFont typeface="+mj-lt"/>
              <a:buAutoNum type="arabicPeriod"/>
            </a:pPr>
            <a:r>
              <a:rPr lang="en-US" sz="1200" dirty="0"/>
              <a:t>One simple example is here on the left bottom that we have used to model the aboveground biomass and fluxes where the boxes are the C pools and arrows are the fluxes. I’ll talk about this more later today. </a:t>
            </a:r>
          </a:p>
          <a:p>
            <a:pPr marL="228600" indent="-228600">
              <a:buFont typeface="+mj-lt"/>
              <a:buAutoNum type="arabicPeriod"/>
            </a:pPr>
            <a:r>
              <a:rPr lang="en-US" sz="1200" dirty="0"/>
              <a:t>The total C sink due to plants is the total GPP via photosynthesis. </a:t>
            </a:r>
          </a:p>
          <a:p>
            <a:pPr marL="228600" indent="-228600">
              <a:buFont typeface="+mj-lt"/>
              <a:buAutoNum type="arabicPeriod"/>
            </a:pPr>
            <a:r>
              <a:rPr lang="en-US" sz="1200" dirty="0"/>
              <a:t>A fraction of that GPP is used for plants’ respiration (</a:t>
            </a:r>
            <a:r>
              <a:rPr lang="en-US" sz="1200" dirty="0">
                <a:solidFill>
                  <a:schemeClr val="accent1"/>
                </a:solidFill>
              </a:rPr>
              <a:t>autotrophic respiration, </a:t>
            </a:r>
            <a:r>
              <a:rPr lang="en-US" sz="1200" dirty="0"/>
              <a:t>R</a:t>
            </a:r>
            <a:r>
              <a:rPr lang="en-US" sz="1200" baseline="-25000" dirty="0"/>
              <a:t>A</a:t>
            </a:r>
            <a:r>
              <a:rPr lang="en-US" sz="1200" dirty="0"/>
              <a:t>) and the rest is called Net primary production (NPP) which plants actually use for their structural growth.</a:t>
            </a:r>
          </a:p>
          <a:p>
            <a:pPr marL="228600" indent="-228600">
              <a:buFont typeface="+mj-lt"/>
              <a:buAutoNum type="arabicPeriod"/>
            </a:pPr>
            <a:r>
              <a:rPr lang="en-US" sz="1200" baseline="0" dirty="0">
                <a:solidFill>
                  <a:schemeClr val="accent1"/>
                </a:solidFill>
              </a:rPr>
              <a:t>Then the </a:t>
            </a:r>
            <a:r>
              <a:rPr lang="en-US" sz="1200" dirty="0">
                <a:solidFill>
                  <a:schemeClr val="accent1"/>
                </a:solidFill>
              </a:rPr>
              <a:t>Net Ecosystem Production, NEP is represented by this equation. </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Heterotrophic respiration, </a:t>
            </a:r>
            <a:r>
              <a:rPr lang="en-US" sz="1200" dirty="0">
                <a:solidFill>
                  <a:schemeClr val="accent1"/>
                </a:solidFill>
              </a:rPr>
              <a:t>R</a:t>
            </a:r>
            <a:r>
              <a:rPr lang="en-US" sz="1200" baseline="-25000" dirty="0">
                <a:solidFill>
                  <a:schemeClr val="accent1"/>
                </a:solidFill>
              </a:rPr>
              <a:t>H</a:t>
            </a:r>
            <a:r>
              <a:rPr lang="en-US" sz="1200" dirty="0"/>
              <a:t> refers to the carbon lost by organisms in ecosystem other than the plants. </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Disturbance includes all sorts of anthropogenic and severe environmental conditions for example deforestation, plant mortality due to fire, drought etc. </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Soil organic C has two major components Dissolved and particulate organic C, where DOC is lost from the system via dissolving into water and POC usually remains in the soil. </a:t>
            </a:r>
          </a:p>
          <a:p>
            <a:pPr marL="228600" marR="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This is the general form of the C cycle and can be applied to all ecosystems, not only forest, but also other ecosystems like grassland, cropland etc.</a:t>
            </a:r>
          </a:p>
        </p:txBody>
      </p:sp>
      <p:sp>
        <p:nvSpPr>
          <p:cNvPr id="4" name="Slide Number Placeholder 3"/>
          <p:cNvSpPr>
            <a:spLocks noGrp="1"/>
          </p:cNvSpPr>
          <p:nvPr>
            <p:ph type="sldNum" sz="quarter" idx="5"/>
          </p:nvPr>
        </p:nvSpPr>
        <p:spPr/>
        <p:txBody>
          <a:bodyPr/>
          <a:lstStyle/>
          <a:p>
            <a:fld id="{1B8DF9DF-CD1E-1646-A10E-FFADD8277211}" type="slidenum">
              <a:rPr lang="en-US" smtClean="0"/>
              <a:t>5</a:t>
            </a:fld>
            <a:endParaRPr lang="en-US"/>
          </a:p>
        </p:txBody>
      </p:sp>
    </p:spTree>
    <p:extLst>
      <p:ext uri="{BB962C8B-B14F-4D97-AF65-F5344CB8AC3E}">
        <p14:creationId xmlns:p14="http://schemas.microsoft.com/office/powerpoint/2010/main" val="3222133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Here's the general equation for the C flux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F = f(T, W, CO2, </a:t>
            </a:r>
            <a:r>
              <a:rPr lang="en-US" sz="1400" dirty="0" err="1"/>
              <a:t>etc</a:t>
            </a:r>
            <a:r>
              <a:rPr lang="en-US" sz="1400" dirty="0"/>
              <a:t>) F is the flux, f() is a “function of”, T temp, W water, CO2, etc.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err="1"/>
              <a:t>dS</a:t>
            </a:r>
            <a:r>
              <a:rPr lang="en-US" sz="1400" dirty="0"/>
              <a:t>/dt is change in store/C pool at each timestep with flux in minus flux out</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Generally linear equations and dependencies on environmental variables; therefore, easier to solve</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400" dirty="0"/>
              <a:t>Just a general description as we’ll get to what’s driving photosynthesis, respiration and soil C fluxes in a bit.</a:t>
            </a:r>
          </a:p>
          <a:p>
            <a:endParaRPr lang="en-US" sz="1400" dirty="0"/>
          </a:p>
        </p:txBody>
      </p:sp>
      <p:sp>
        <p:nvSpPr>
          <p:cNvPr id="4" name="Slide Number Placeholder 3"/>
          <p:cNvSpPr>
            <a:spLocks noGrp="1"/>
          </p:cNvSpPr>
          <p:nvPr>
            <p:ph type="sldNum" sz="quarter" idx="5"/>
          </p:nvPr>
        </p:nvSpPr>
        <p:spPr/>
        <p:txBody>
          <a:bodyPr/>
          <a:lstStyle/>
          <a:p>
            <a:fld id="{1B8DF9DF-CD1E-1646-A10E-FFADD8277211}" type="slidenum">
              <a:rPr lang="en-US" smtClean="0"/>
              <a:t>6</a:t>
            </a:fld>
            <a:endParaRPr lang="en-US"/>
          </a:p>
        </p:txBody>
      </p:sp>
    </p:spTree>
    <p:extLst>
      <p:ext uri="{BB962C8B-B14F-4D97-AF65-F5344CB8AC3E}">
        <p14:creationId xmlns:p14="http://schemas.microsoft.com/office/powerpoint/2010/main" val="549533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Photosynthesis is the process by which plants take up CO2 form air, light energy from sun and water from soil to make sugars as food</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The chlorophyll present in leaves of photosynthetic plants captures energy from sunlight and converts it to carbohydrates.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The overall chemical reaction behind photosynthesis can be written as “6H2O + 6CO2 -----&gt; C6H12O6+ 6O2.” </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Photosynthesis uses carbon dioxide (CO2) and water as raw material to produce sugar and release oxygen as a byproduct.</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The opposite direction of this equation is called respiration, releasing additional ATP and heat as biproducts. </a:t>
            </a:r>
          </a:p>
          <a:p>
            <a:pPr marL="228600" indent="-228600">
              <a:buFont typeface="+mj-lt"/>
              <a:buAutoNum type="arabicPeriod"/>
            </a:pPr>
            <a:r>
              <a:rPr lang="en-US" sz="1200" b="0" i="0" kern="1200" dirty="0">
                <a:solidFill>
                  <a:schemeClr val="tx1"/>
                </a:solidFill>
                <a:effectLst/>
                <a:latin typeface="+mn-lt"/>
                <a:ea typeface="+mn-ea"/>
                <a:cs typeface="+mn-cs"/>
              </a:rPr>
              <a:t>The photosynthesis occurs in two stages. The first stage is the reaction of light used to form high energy molecules. The energy harvested in the light reaction is stored in cells in the form of a chemical named as ATP, or </a:t>
            </a:r>
            <a:r>
              <a:rPr lang="en-US" sz="1200" b="1" i="0" u="none" kern="1200" dirty="0">
                <a:solidFill>
                  <a:schemeClr val="tx1"/>
                </a:solidFill>
                <a:effectLst/>
                <a:latin typeface="+mn-lt"/>
                <a:ea typeface="+mn-ea"/>
                <a:cs typeface="+mn-cs"/>
              </a:rPr>
              <a:t>adenosine triphosphate</a:t>
            </a:r>
            <a:r>
              <a:rPr lang="en-US" sz="1200" b="0" i="0" kern="1200" dirty="0">
                <a:solidFill>
                  <a:schemeClr val="tx1"/>
                </a:solidFill>
                <a:effectLst/>
                <a:latin typeface="+mn-lt"/>
                <a:ea typeface="+mn-ea"/>
                <a:cs typeface="+mn-cs"/>
              </a:rPr>
              <a:t>. </a:t>
            </a:r>
          </a:p>
          <a:p>
            <a:pPr marL="228600" indent="-228600">
              <a:buFont typeface="+mj-lt"/>
              <a:buAutoNum type="arabicPeriod"/>
            </a:pPr>
            <a:r>
              <a:rPr lang="en-US" sz="1200" b="0" i="0" kern="1200" dirty="0">
                <a:solidFill>
                  <a:schemeClr val="tx1"/>
                </a:solidFill>
                <a:effectLst/>
                <a:latin typeface="+mn-lt"/>
                <a:ea typeface="+mn-ea"/>
                <a:cs typeface="+mn-cs"/>
              </a:rPr>
              <a:t>The second stage of photosynthesis is called the </a:t>
            </a:r>
            <a:r>
              <a:rPr lang="en-US" sz="1200" b="1" i="0" kern="1200" dirty="0">
                <a:solidFill>
                  <a:schemeClr val="tx1"/>
                </a:solidFill>
                <a:effectLst/>
                <a:latin typeface="+mn-lt"/>
                <a:ea typeface="+mn-ea"/>
                <a:cs typeface="+mn-cs"/>
              </a:rPr>
              <a:t>Calvin Cycle Reaction</a:t>
            </a:r>
            <a:r>
              <a:rPr lang="en-US" sz="1200" b="0" i="0" kern="1200" dirty="0">
                <a:solidFill>
                  <a:schemeClr val="tx1"/>
                </a:solidFill>
                <a:effectLst/>
                <a:latin typeface="+mn-lt"/>
                <a:ea typeface="+mn-ea"/>
                <a:cs typeface="+mn-cs"/>
              </a:rPr>
              <a:t>. In this part of the reaction, chemical energy stored at ATP is used to produce sugar from CO2 through enzyme reactions. </a:t>
            </a:r>
          </a:p>
          <a:p>
            <a:pPr marL="228600" indent="-228600">
              <a:buFont typeface="+mj-lt"/>
              <a:buAutoNum type="arabicPeriod"/>
            </a:pPr>
            <a:r>
              <a:rPr lang="en-US" sz="1200" b="0" i="0" kern="1200" dirty="0">
                <a:solidFill>
                  <a:schemeClr val="tx1"/>
                </a:solidFill>
                <a:effectLst/>
                <a:latin typeface="+mn-lt"/>
                <a:ea typeface="+mn-ea"/>
                <a:cs typeface="+mn-cs"/>
              </a:rPr>
              <a:t>Initially, CO2 reacts with a five-carbon compound called, ribulose bisphosphate (RuBP), catalyzed by the enzyme </a:t>
            </a:r>
            <a:r>
              <a:rPr lang="en-US" sz="1200" b="0" i="0" kern="1200" dirty="0" err="1">
                <a:solidFill>
                  <a:schemeClr val="tx1"/>
                </a:solidFill>
                <a:effectLst/>
                <a:latin typeface="+mn-lt"/>
                <a:ea typeface="+mn-ea"/>
                <a:cs typeface="+mn-cs"/>
              </a:rPr>
              <a:t>RuBisCo</a:t>
            </a:r>
            <a:r>
              <a:rPr lang="en-US" sz="1200" b="0" i="0" kern="1200" dirty="0">
                <a:solidFill>
                  <a:schemeClr val="tx1"/>
                </a:solidFill>
                <a:effectLst/>
                <a:latin typeface="+mn-lt"/>
                <a:ea typeface="+mn-ea"/>
                <a:cs typeface="+mn-cs"/>
              </a:rPr>
              <a:t> to produce a stable, three-carbon compound called as phosphoglycerate (PGA). Energy captured in ATP converts PGA into glyceraldehyde 3-phosphate (G3P) which is converted to other organic compounds.</a:t>
            </a:r>
          </a:p>
          <a:p>
            <a:pPr marL="228600" indent="-228600">
              <a:buFont typeface="+mj-lt"/>
              <a:buAutoNum type="arabicPeriod"/>
            </a:pPr>
            <a:r>
              <a:rPr lang="en-US" sz="1200" b="0" i="0" kern="1200" dirty="0">
                <a:solidFill>
                  <a:schemeClr val="tx1"/>
                </a:solidFill>
                <a:effectLst/>
                <a:latin typeface="+mn-lt"/>
                <a:ea typeface="+mn-ea"/>
                <a:cs typeface="+mn-cs"/>
              </a:rPr>
              <a:t>Photosynthesis is highly determined by the factors such as light intensity, soil nutrients, water availability, temperature and concentration of carbon dioxide in the atmosphere. </a:t>
            </a:r>
          </a:p>
        </p:txBody>
      </p:sp>
      <p:sp>
        <p:nvSpPr>
          <p:cNvPr id="4" name="Slide Number Placeholder 3"/>
          <p:cNvSpPr>
            <a:spLocks noGrp="1"/>
          </p:cNvSpPr>
          <p:nvPr>
            <p:ph type="sldNum" sz="quarter" idx="5"/>
          </p:nvPr>
        </p:nvSpPr>
        <p:spPr/>
        <p:txBody>
          <a:bodyPr/>
          <a:lstStyle/>
          <a:p>
            <a:fld id="{1B8DF9DF-CD1E-1646-A10E-FFADD8277211}" type="slidenum">
              <a:rPr lang="en-US" smtClean="0"/>
              <a:t>7</a:t>
            </a:fld>
            <a:endParaRPr lang="en-US"/>
          </a:p>
        </p:txBody>
      </p:sp>
    </p:spTree>
    <p:extLst>
      <p:ext uri="{BB962C8B-B14F-4D97-AF65-F5344CB8AC3E}">
        <p14:creationId xmlns:p14="http://schemas.microsoft.com/office/powerpoint/2010/main" val="5360874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sz="1200" b="0" i="0" kern="1200" dirty="0">
                <a:solidFill>
                  <a:schemeClr val="tx1"/>
                </a:solidFill>
                <a:effectLst/>
                <a:latin typeface="+mn-lt"/>
                <a:ea typeface="+mn-ea"/>
                <a:cs typeface="+mn-cs"/>
              </a:rPr>
              <a:t>Now looking at the biological concept of Photosynthesis which takes place primarily in leaves. </a:t>
            </a:r>
          </a:p>
          <a:p>
            <a:pPr marL="228600" indent="-228600">
              <a:buFont typeface="+mj-lt"/>
              <a:buAutoNum type="arabicPeriod"/>
            </a:pPr>
            <a:r>
              <a:rPr lang="en-US" sz="1200" b="0" i="0" kern="1200" dirty="0">
                <a:solidFill>
                  <a:schemeClr val="tx1"/>
                </a:solidFill>
                <a:effectLst/>
                <a:latin typeface="+mn-lt"/>
                <a:ea typeface="+mn-ea"/>
                <a:cs typeface="+mn-cs"/>
              </a:rPr>
              <a:t>The typical leaf includes the upper and lower epidermis, mesophyll and stomate, or plant pores. </a:t>
            </a:r>
          </a:p>
          <a:p>
            <a:pPr marL="228600" indent="-228600">
              <a:buFont typeface="+mj-lt"/>
              <a:buAutoNum type="arabicPeriod"/>
            </a:pPr>
            <a:r>
              <a:rPr lang="en-US" sz="1200" b="0" i="0" kern="1200" dirty="0">
                <a:solidFill>
                  <a:schemeClr val="tx1"/>
                </a:solidFill>
                <a:effectLst/>
                <a:latin typeface="+mn-lt"/>
                <a:ea typeface="+mn-ea"/>
                <a:cs typeface="+mn-cs"/>
              </a:rPr>
              <a:t>The upper and the lower epidermis serve as a protection to the leaf. </a:t>
            </a:r>
          </a:p>
          <a:p>
            <a:pPr marL="228600" indent="-228600">
              <a:buFont typeface="+mj-lt"/>
              <a:buAutoNum type="arabicPeriod"/>
            </a:pPr>
            <a:r>
              <a:rPr lang="en-US" sz="1200" b="0" i="0" kern="1200" dirty="0">
                <a:solidFill>
                  <a:schemeClr val="tx1"/>
                </a:solidFill>
                <a:effectLst/>
                <a:latin typeface="+mn-lt"/>
                <a:ea typeface="+mn-ea"/>
                <a:cs typeface="+mn-cs"/>
              </a:rPr>
              <a:t>The stomates are pores in the lower epidermis that act as a passage for air and water to pass. </a:t>
            </a:r>
          </a:p>
          <a:p>
            <a:pPr marL="228600" indent="-228600">
              <a:buFont typeface="+mj-lt"/>
              <a:buAutoNum type="arabicPeriod"/>
            </a:pPr>
            <a:r>
              <a:rPr lang="en-US" sz="1200" b="0" i="0" kern="1200" dirty="0">
                <a:solidFill>
                  <a:schemeClr val="tx1"/>
                </a:solidFill>
                <a:effectLst/>
                <a:latin typeface="+mn-lt"/>
                <a:ea typeface="+mn-ea"/>
                <a:cs typeface="+mn-cs"/>
              </a:rPr>
              <a:t>The mesophyll contains chloroplast where photosynthesis occurs.</a:t>
            </a:r>
          </a:p>
          <a:p>
            <a:pPr marL="228600" indent="-228600">
              <a:buFont typeface="+mj-lt"/>
              <a:buAutoNum type="arabicPeriod"/>
            </a:pPr>
            <a:r>
              <a:rPr lang="en-US" sz="1200" dirty="0"/>
              <a:t>CO</a:t>
            </a:r>
            <a:r>
              <a:rPr lang="en-US" sz="1200" baseline="-25000" dirty="0"/>
              <a:t>2</a:t>
            </a:r>
            <a:r>
              <a:rPr lang="en-US" sz="1200" dirty="0"/>
              <a:t> enters via stomata (pores in leaves); H</a:t>
            </a:r>
            <a:r>
              <a:rPr lang="en-US" sz="1200" baseline="-25000" dirty="0"/>
              <a:t>2</a:t>
            </a:r>
            <a:r>
              <a:rPr lang="en-US" sz="1200" dirty="0"/>
              <a:t>0 also lost via stomata during transpiration (as we saw </a:t>
            </a:r>
            <a:r>
              <a:rPr lang="en-US" sz="1200" dirty="0">
                <a:sym typeface="Wingdings" pitchFamily="2" charset="2"/>
              </a:rPr>
              <a:t> strongly related to </a:t>
            </a:r>
            <a:r>
              <a:rPr lang="en-US" sz="1200" dirty="0"/>
              <a:t>stomatal conductance)</a:t>
            </a:r>
          </a:p>
          <a:p>
            <a:pPr marL="228600" indent="-228600">
              <a:buFont typeface="+mj-lt"/>
              <a:buAutoNum type="arabicPeriod"/>
            </a:pPr>
            <a:r>
              <a:rPr lang="en-US" sz="1200" dirty="0"/>
              <a:t>Stomatal conductance can be a good indicator of plant water stress</a:t>
            </a:r>
          </a:p>
          <a:p>
            <a:pPr marL="228600" indent="-228600">
              <a:buFont typeface="+mj-lt"/>
              <a:buAutoNum type="arabicPeriod"/>
            </a:pPr>
            <a:r>
              <a:rPr lang="en-US" sz="1200" dirty="0"/>
              <a:t>Many plants regulate water loss via stomatal conductance, which means in water stress condition stomata close down to save water loss which in turn reduces CO2 access through the stomata and as a result reduces photosynthesis.  </a:t>
            </a:r>
            <a:endParaRPr lang="en-US" dirty="0"/>
          </a:p>
        </p:txBody>
      </p:sp>
      <p:sp>
        <p:nvSpPr>
          <p:cNvPr id="4" name="Slide Number Placeholder 3"/>
          <p:cNvSpPr>
            <a:spLocks noGrp="1"/>
          </p:cNvSpPr>
          <p:nvPr>
            <p:ph type="sldNum" sz="quarter" idx="5"/>
          </p:nvPr>
        </p:nvSpPr>
        <p:spPr/>
        <p:txBody>
          <a:bodyPr/>
          <a:lstStyle/>
          <a:p>
            <a:fld id="{1B8DF9DF-CD1E-1646-A10E-FFADD8277211}" type="slidenum">
              <a:rPr lang="en-US" smtClean="0"/>
              <a:t>8</a:t>
            </a:fld>
            <a:endParaRPr lang="en-US"/>
          </a:p>
        </p:txBody>
      </p:sp>
    </p:spTree>
    <p:extLst>
      <p:ext uri="{BB962C8B-B14F-4D97-AF65-F5344CB8AC3E}">
        <p14:creationId xmlns:p14="http://schemas.microsoft.com/office/powerpoint/2010/main" val="24845895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tx1"/>
                </a:solidFill>
                <a:effectLst/>
                <a:latin typeface="+mn-lt"/>
                <a:ea typeface="+mn-ea"/>
                <a:cs typeface="+mn-cs"/>
              </a:rPr>
              <a:t>C3 photosynthesis is the photosynthetic pathway used by most plants, roughly 85 percent of the plants on earth utilize C3 photosynthesis.</a:t>
            </a: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dirty="0"/>
              <a:t>C3 photosynthesis u</a:t>
            </a:r>
            <a:r>
              <a:rPr lang="en-US" sz="1200" b="0" i="0" kern="1200" dirty="0">
                <a:solidFill>
                  <a:schemeClr val="tx1"/>
                </a:solidFill>
                <a:effectLst/>
                <a:latin typeface="+mn-lt"/>
                <a:ea typeface="+mn-ea"/>
                <a:cs typeface="+mn-cs"/>
              </a:rPr>
              <a:t>ses enzyme Rubisco to fix CO2 from air. As temperature increases, Rubisco fixes more O2 than CO2 (photorespiration) and hence loss of CO2 occurs</a:t>
            </a:r>
          </a:p>
          <a:p>
            <a:pPr marL="228600" indent="-228600">
              <a:buFont typeface="+mj-lt"/>
              <a:buAutoNum type="arabicPeriod"/>
            </a:pPr>
            <a:r>
              <a:rPr lang="en-US" sz="1200" b="0" i="0" kern="1200" dirty="0">
                <a:solidFill>
                  <a:schemeClr val="tx1"/>
                </a:solidFill>
                <a:effectLst/>
                <a:latin typeface="+mn-lt"/>
                <a:ea typeface="+mn-ea"/>
                <a:cs typeface="+mn-cs"/>
              </a:rPr>
              <a:t>Photosynthetic organisms that undergo C3 photosynthesis begin the process of energy conversion, known as the Calvin cycle, by producing a three-carbon compound called G3P. This is the reason for the title "C3." </a:t>
            </a:r>
          </a:p>
          <a:p>
            <a:pPr marL="228600" indent="-228600">
              <a:buFont typeface="+mj-lt"/>
              <a:buAutoNum type="arabicPeriod"/>
            </a:pPr>
            <a:r>
              <a:rPr lang="en-US" sz="1200" b="0" i="0" kern="1200" dirty="0">
                <a:solidFill>
                  <a:schemeClr val="tx1"/>
                </a:solidFill>
                <a:effectLst/>
                <a:latin typeface="+mn-lt"/>
                <a:ea typeface="+mn-ea"/>
                <a:cs typeface="+mn-cs"/>
              </a:rPr>
              <a:t>C3 photosynthesis is a one-stage process that takes place inside of the chloroplast, which act as storage centers for sunlight energy. The plant uses that energy to combine ATP and NADPH to produce sugar molecules as we have seen before. </a:t>
            </a:r>
          </a:p>
          <a:p>
            <a:pPr marL="228600" indent="-228600">
              <a:buFont typeface="+mj-lt"/>
              <a:buAutoNum type="arabicPeriod"/>
            </a:pPr>
            <a:endParaRPr lang="en-US" sz="1200" dirty="0"/>
          </a:p>
          <a:p>
            <a:pPr marL="228600" indent="-228600">
              <a:buFont typeface="+mj-lt"/>
              <a:buAutoNum type="arabicPeriod"/>
            </a:pPr>
            <a:r>
              <a:rPr lang="en-US" sz="1200" dirty="0"/>
              <a:t>C4 photosynthesis </a:t>
            </a:r>
            <a:r>
              <a:rPr lang="en-US" sz="1200" b="0" i="0" kern="1200" dirty="0">
                <a:solidFill>
                  <a:schemeClr val="tx1"/>
                </a:solidFill>
                <a:effectLst/>
                <a:latin typeface="+mn-lt"/>
                <a:ea typeface="+mn-ea"/>
                <a:cs typeface="+mn-cs"/>
              </a:rPr>
              <a:t>evolved more recently (especially in drier climates), where Plants try to adapt to inefficiency of C3 photosynthesis in hotter climates</a:t>
            </a:r>
          </a:p>
          <a:p>
            <a:pPr marL="228600" indent="-228600">
              <a:buFont typeface="+mj-lt"/>
              <a:buAutoNum type="arabicPeriod"/>
            </a:pPr>
            <a:r>
              <a:rPr lang="en-US" sz="1200" b="0" i="0" kern="1200" dirty="0">
                <a:solidFill>
                  <a:schemeClr val="tx1"/>
                </a:solidFill>
                <a:effectLst/>
                <a:latin typeface="+mn-lt"/>
                <a:ea typeface="+mn-ea"/>
                <a:cs typeface="+mn-cs"/>
              </a:rPr>
              <a:t>Developed a mechanism to more efficiently deliver CO2 to Rubisco enzyme, which we can see on the right-side diagram</a:t>
            </a:r>
          </a:p>
          <a:p>
            <a:pPr marL="228600" indent="-228600">
              <a:buFont typeface="+mj-lt"/>
              <a:buAutoNum type="arabicPeriod"/>
            </a:pPr>
            <a:r>
              <a:rPr lang="en-US" sz="1200" b="0" i="0" kern="1200" dirty="0">
                <a:solidFill>
                  <a:schemeClr val="tx1"/>
                </a:solidFill>
                <a:effectLst/>
                <a:latin typeface="+mn-lt"/>
                <a:ea typeface="+mn-ea"/>
                <a:cs typeface="+mn-cs"/>
              </a:rPr>
              <a:t>C4 photosynthesis is a two-stage process that produces a four-carbon intermediate compound. This process occurs in the chloroplast of a thin-walled mesophyll cell. </a:t>
            </a:r>
          </a:p>
          <a:p>
            <a:pPr marL="228600" indent="-228600">
              <a:buFont typeface="+mj-lt"/>
              <a:buAutoNum type="arabicPeriod"/>
            </a:pPr>
            <a:r>
              <a:rPr lang="en-US" sz="1200" b="0" i="0" kern="1200" dirty="0">
                <a:solidFill>
                  <a:schemeClr val="tx1"/>
                </a:solidFill>
                <a:effectLst/>
                <a:latin typeface="+mn-lt"/>
                <a:ea typeface="+mn-ea"/>
                <a:cs typeface="+mn-cs"/>
              </a:rPr>
              <a:t>Once created, the plant pumps the intermediate compound into a thick-walled bundle sheath cell, where it splits the compound into carbon dioxide and a three-carbon compound. </a:t>
            </a:r>
          </a:p>
          <a:p>
            <a:pPr marL="228600" indent="-228600">
              <a:buFont typeface="+mj-lt"/>
              <a:buAutoNum type="arabicPeriod"/>
            </a:pPr>
            <a:r>
              <a:rPr lang="en-US" sz="1200" b="0" i="0" kern="1200" dirty="0">
                <a:solidFill>
                  <a:schemeClr val="tx1"/>
                </a:solidFill>
                <a:effectLst/>
                <a:latin typeface="+mn-lt"/>
                <a:ea typeface="+mn-ea"/>
                <a:cs typeface="+mn-cs"/>
              </a:rPr>
              <a:t>The carbon dioxide then undergoes the Calvin cycle, as in C3 photosynthesis. </a:t>
            </a:r>
          </a:p>
          <a:p>
            <a:pPr marL="228600" indent="-228600">
              <a:buFont typeface="+mj-lt"/>
              <a:buAutoNum type="arabicPeriod"/>
            </a:pPr>
            <a:r>
              <a:rPr lang="en-US" sz="1200" b="0" i="0" kern="1200" dirty="0">
                <a:solidFill>
                  <a:schemeClr val="tx1"/>
                </a:solidFill>
                <a:effectLst/>
                <a:latin typeface="+mn-lt"/>
                <a:ea typeface="+mn-ea"/>
                <a:cs typeface="+mn-cs"/>
              </a:rPr>
              <a:t>The benefit of C4 photosynthesis is that it produces a higher concentration of carbon, making C4 organisms more adept at surviving in habitats with low light and water.</a:t>
            </a:r>
          </a:p>
          <a:p>
            <a:endParaRPr lang="en-US" sz="1200" dirty="0"/>
          </a:p>
        </p:txBody>
      </p:sp>
      <p:sp>
        <p:nvSpPr>
          <p:cNvPr id="4" name="Slide Number Placeholder 3"/>
          <p:cNvSpPr>
            <a:spLocks noGrp="1"/>
          </p:cNvSpPr>
          <p:nvPr>
            <p:ph type="sldNum" sz="quarter" idx="5"/>
          </p:nvPr>
        </p:nvSpPr>
        <p:spPr/>
        <p:txBody>
          <a:bodyPr/>
          <a:lstStyle/>
          <a:p>
            <a:fld id="{1B8DF9DF-CD1E-1646-A10E-FFADD8277211}" type="slidenum">
              <a:rPr lang="en-US" smtClean="0"/>
              <a:t>9</a:t>
            </a:fld>
            <a:endParaRPr lang="en-US"/>
          </a:p>
        </p:txBody>
      </p:sp>
    </p:spTree>
    <p:extLst>
      <p:ext uri="{BB962C8B-B14F-4D97-AF65-F5344CB8AC3E}">
        <p14:creationId xmlns:p14="http://schemas.microsoft.com/office/powerpoint/2010/main" val="998409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7AF5B-A4E0-624C-8DF0-E8ADF23B4C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F77C3D3-C4E8-BD41-AFD8-1FC0ACBCC9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33AB1C-470F-A849-96A4-FD98F0364E52}"/>
              </a:ext>
            </a:extLst>
          </p:cNvPr>
          <p:cNvSpPr>
            <a:spLocks noGrp="1"/>
          </p:cNvSpPr>
          <p:nvPr>
            <p:ph type="dt" sz="half" idx="10"/>
          </p:nvPr>
        </p:nvSpPr>
        <p:spPr/>
        <p:txBody>
          <a:bodyPr/>
          <a:lstStyle/>
          <a:p>
            <a:fld id="{A5A2AFF7-B3F5-BC47-84A0-45B67C844A00}" type="datetime1">
              <a:rPr lang="en-US" smtClean="0"/>
              <a:t>10/3/21</a:t>
            </a:fld>
            <a:endParaRPr lang="en-US"/>
          </a:p>
        </p:txBody>
      </p:sp>
      <p:sp>
        <p:nvSpPr>
          <p:cNvPr id="5" name="Footer Placeholder 4">
            <a:extLst>
              <a:ext uri="{FF2B5EF4-FFF2-40B4-BE49-F238E27FC236}">
                <a16:creationId xmlns:a16="http://schemas.microsoft.com/office/drawing/2014/main" id="{638A52CE-E45A-6942-8A82-9E2A8FA5B2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B9DB75-C419-0940-8DBB-E42F78329733}"/>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4206658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DA723-63BF-2C4D-8107-3A724E5C77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EC90692-3001-D843-8BCD-97CB71B56B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7441A5-9557-6D4B-AEDB-60FECBD2C2E9}"/>
              </a:ext>
            </a:extLst>
          </p:cNvPr>
          <p:cNvSpPr>
            <a:spLocks noGrp="1"/>
          </p:cNvSpPr>
          <p:nvPr>
            <p:ph type="dt" sz="half" idx="10"/>
          </p:nvPr>
        </p:nvSpPr>
        <p:spPr/>
        <p:txBody>
          <a:bodyPr/>
          <a:lstStyle/>
          <a:p>
            <a:fld id="{C01F952C-616F-ED4D-B7FD-C3966ACCC8B5}" type="datetime1">
              <a:rPr lang="en-US" smtClean="0"/>
              <a:t>10/3/21</a:t>
            </a:fld>
            <a:endParaRPr lang="en-US"/>
          </a:p>
        </p:txBody>
      </p:sp>
      <p:sp>
        <p:nvSpPr>
          <p:cNvPr id="5" name="Footer Placeholder 4">
            <a:extLst>
              <a:ext uri="{FF2B5EF4-FFF2-40B4-BE49-F238E27FC236}">
                <a16:creationId xmlns:a16="http://schemas.microsoft.com/office/drawing/2014/main" id="{83ED92BB-FC6A-6D48-B1A0-917507457E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E46DE7-D805-B044-B101-9F8072421A96}"/>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3986999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6152DE-B920-DB4D-A4A4-9B1C0B994E7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133613A-A37E-0047-ACCA-341635D68B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1EEF37-172A-1C41-8ADF-5711BFE96391}"/>
              </a:ext>
            </a:extLst>
          </p:cNvPr>
          <p:cNvSpPr>
            <a:spLocks noGrp="1"/>
          </p:cNvSpPr>
          <p:nvPr>
            <p:ph type="dt" sz="half" idx="10"/>
          </p:nvPr>
        </p:nvSpPr>
        <p:spPr/>
        <p:txBody>
          <a:bodyPr/>
          <a:lstStyle/>
          <a:p>
            <a:fld id="{99869988-047F-2C4A-B604-68134F258690}" type="datetime1">
              <a:rPr lang="en-US" smtClean="0"/>
              <a:t>10/3/21</a:t>
            </a:fld>
            <a:endParaRPr lang="en-US"/>
          </a:p>
        </p:txBody>
      </p:sp>
      <p:sp>
        <p:nvSpPr>
          <p:cNvPr id="5" name="Footer Placeholder 4">
            <a:extLst>
              <a:ext uri="{FF2B5EF4-FFF2-40B4-BE49-F238E27FC236}">
                <a16:creationId xmlns:a16="http://schemas.microsoft.com/office/drawing/2014/main" id="{F5E95F5C-4305-8947-AFAF-6F9D9AB112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0093C-716C-C743-AD8A-F220A49B9EAB}"/>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2805594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37431-5EF7-9747-BBE4-637F44F2B5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017DB4-90B4-3C46-AE08-4C224376BE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58B29C-619D-0145-BA7B-609D213143A4}"/>
              </a:ext>
            </a:extLst>
          </p:cNvPr>
          <p:cNvSpPr>
            <a:spLocks noGrp="1"/>
          </p:cNvSpPr>
          <p:nvPr>
            <p:ph type="dt" sz="half" idx="10"/>
          </p:nvPr>
        </p:nvSpPr>
        <p:spPr/>
        <p:txBody>
          <a:bodyPr/>
          <a:lstStyle/>
          <a:p>
            <a:fld id="{4B21EFE5-8DFF-5644-B4E2-FC380C21EB6E}" type="datetime1">
              <a:rPr lang="en-US" smtClean="0"/>
              <a:t>10/3/21</a:t>
            </a:fld>
            <a:endParaRPr lang="en-US"/>
          </a:p>
        </p:txBody>
      </p:sp>
      <p:sp>
        <p:nvSpPr>
          <p:cNvPr id="5" name="Footer Placeholder 4">
            <a:extLst>
              <a:ext uri="{FF2B5EF4-FFF2-40B4-BE49-F238E27FC236}">
                <a16:creationId xmlns:a16="http://schemas.microsoft.com/office/drawing/2014/main" id="{3D72BBC9-8AF4-FE4D-AD9A-917D46AC3F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8BBC76-4973-DB4B-8043-289DBFE77F18}"/>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996688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2255B-2960-F041-92C0-96C707B8E4E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4D058CE-F6FF-4D43-BBD1-9CD75BB83A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DDA0EA-D309-AF4B-8A67-D6BBAEA51ECB}"/>
              </a:ext>
            </a:extLst>
          </p:cNvPr>
          <p:cNvSpPr>
            <a:spLocks noGrp="1"/>
          </p:cNvSpPr>
          <p:nvPr>
            <p:ph type="dt" sz="half" idx="10"/>
          </p:nvPr>
        </p:nvSpPr>
        <p:spPr/>
        <p:txBody>
          <a:bodyPr/>
          <a:lstStyle/>
          <a:p>
            <a:fld id="{3917AEE0-597F-3547-B618-B2D99C2B9566}" type="datetime1">
              <a:rPr lang="en-US" smtClean="0"/>
              <a:t>10/3/21</a:t>
            </a:fld>
            <a:endParaRPr lang="en-US"/>
          </a:p>
        </p:txBody>
      </p:sp>
      <p:sp>
        <p:nvSpPr>
          <p:cNvPr id="5" name="Footer Placeholder 4">
            <a:extLst>
              <a:ext uri="{FF2B5EF4-FFF2-40B4-BE49-F238E27FC236}">
                <a16:creationId xmlns:a16="http://schemas.microsoft.com/office/drawing/2014/main" id="{3F928320-731F-B74E-BDE2-FA1EA966D2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ECE70F-CF70-A04E-A5F4-C9EDA4E08842}"/>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2404669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C8B4E-AC70-3942-8B3F-041E51BF39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7FE2D3-34B0-834D-A6DD-16061AC27B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C9736D6-FF91-D94F-B8F0-DA5915076E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763E09-30C2-0543-AD73-722C423AAA52}"/>
              </a:ext>
            </a:extLst>
          </p:cNvPr>
          <p:cNvSpPr>
            <a:spLocks noGrp="1"/>
          </p:cNvSpPr>
          <p:nvPr>
            <p:ph type="dt" sz="half" idx="10"/>
          </p:nvPr>
        </p:nvSpPr>
        <p:spPr/>
        <p:txBody>
          <a:bodyPr/>
          <a:lstStyle/>
          <a:p>
            <a:fld id="{CFD0F8F0-94D3-1C44-A071-2714B05252D8}" type="datetime1">
              <a:rPr lang="en-US" smtClean="0"/>
              <a:t>10/3/21</a:t>
            </a:fld>
            <a:endParaRPr lang="en-US"/>
          </a:p>
        </p:txBody>
      </p:sp>
      <p:sp>
        <p:nvSpPr>
          <p:cNvPr id="6" name="Footer Placeholder 5">
            <a:extLst>
              <a:ext uri="{FF2B5EF4-FFF2-40B4-BE49-F238E27FC236}">
                <a16:creationId xmlns:a16="http://schemas.microsoft.com/office/drawing/2014/main" id="{B1E0A2A5-0E52-B649-AE1E-F47E0D17E8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736216-32F3-3448-B3C1-A72CB551D703}"/>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29503102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AF595-270E-3349-97E2-9042D185C36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7BECC8F-ED59-DF42-911E-B439A231F8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F9BFFA-7C8E-4244-90DB-D3ACFC0661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A768FA0-015D-D94E-A8C8-8DCE727B2F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44C045-D1EF-D344-AD16-703ABD1DE8C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916D1D-17AF-E24E-AA6C-B773AB67C4DB}"/>
              </a:ext>
            </a:extLst>
          </p:cNvPr>
          <p:cNvSpPr>
            <a:spLocks noGrp="1"/>
          </p:cNvSpPr>
          <p:nvPr>
            <p:ph type="dt" sz="half" idx="10"/>
          </p:nvPr>
        </p:nvSpPr>
        <p:spPr/>
        <p:txBody>
          <a:bodyPr/>
          <a:lstStyle/>
          <a:p>
            <a:fld id="{B63CA782-3FDB-3B49-A1C9-F08E085ED2B5}" type="datetime1">
              <a:rPr lang="en-US" smtClean="0"/>
              <a:t>10/3/21</a:t>
            </a:fld>
            <a:endParaRPr lang="en-US"/>
          </a:p>
        </p:txBody>
      </p:sp>
      <p:sp>
        <p:nvSpPr>
          <p:cNvPr id="8" name="Footer Placeholder 7">
            <a:extLst>
              <a:ext uri="{FF2B5EF4-FFF2-40B4-BE49-F238E27FC236}">
                <a16:creationId xmlns:a16="http://schemas.microsoft.com/office/drawing/2014/main" id="{60E56EA7-DE7D-3548-8829-757A0EF5A6E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B0645E-4930-C143-9329-D2CCCE26CA10}"/>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9822550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1D7EB-D2B4-674B-A67E-35EDCC9CF5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D0610BF-7365-6840-95A6-E7D863E2AF3E}"/>
              </a:ext>
            </a:extLst>
          </p:cNvPr>
          <p:cNvSpPr>
            <a:spLocks noGrp="1"/>
          </p:cNvSpPr>
          <p:nvPr>
            <p:ph type="dt" sz="half" idx="10"/>
          </p:nvPr>
        </p:nvSpPr>
        <p:spPr/>
        <p:txBody>
          <a:bodyPr/>
          <a:lstStyle/>
          <a:p>
            <a:fld id="{822C4207-ACCE-914B-8DC7-E45469D70F01}" type="datetime1">
              <a:rPr lang="en-US" smtClean="0"/>
              <a:t>10/3/21</a:t>
            </a:fld>
            <a:endParaRPr lang="en-US"/>
          </a:p>
        </p:txBody>
      </p:sp>
      <p:sp>
        <p:nvSpPr>
          <p:cNvPr id="4" name="Footer Placeholder 3">
            <a:extLst>
              <a:ext uri="{FF2B5EF4-FFF2-40B4-BE49-F238E27FC236}">
                <a16:creationId xmlns:a16="http://schemas.microsoft.com/office/drawing/2014/main" id="{E2C99642-C33F-974D-A887-1FDC0BA9FBA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2D7ABB-EA43-1643-8BCA-E49D2B4EB789}"/>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552512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99B202-0ED4-3C47-9950-39722B8B8AB0}"/>
              </a:ext>
            </a:extLst>
          </p:cNvPr>
          <p:cNvSpPr>
            <a:spLocks noGrp="1"/>
          </p:cNvSpPr>
          <p:nvPr>
            <p:ph type="dt" sz="half" idx="10"/>
          </p:nvPr>
        </p:nvSpPr>
        <p:spPr/>
        <p:txBody>
          <a:bodyPr/>
          <a:lstStyle/>
          <a:p>
            <a:fld id="{D61C96F3-2CAE-B04E-91FE-EF025E1E601E}" type="datetime1">
              <a:rPr lang="en-US" smtClean="0"/>
              <a:t>10/3/21</a:t>
            </a:fld>
            <a:endParaRPr lang="en-US"/>
          </a:p>
        </p:txBody>
      </p:sp>
      <p:sp>
        <p:nvSpPr>
          <p:cNvPr id="3" name="Footer Placeholder 2">
            <a:extLst>
              <a:ext uri="{FF2B5EF4-FFF2-40B4-BE49-F238E27FC236}">
                <a16:creationId xmlns:a16="http://schemas.microsoft.com/office/drawing/2014/main" id="{B9BE5EEA-B848-F54F-A3DA-A0083DB2A02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DC422F8-7DEE-2D4D-B01D-64B824778376}"/>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721547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84907-72C7-DD47-B919-8F91AF06E2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6E17C4B-C6BA-9246-9610-31E5BD3EE0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511F33-A4BD-A940-8D17-CF40ABE627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EB8CAB-2AC9-0E49-BC72-2EBF0559D3A3}"/>
              </a:ext>
            </a:extLst>
          </p:cNvPr>
          <p:cNvSpPr>
            <a:spLocks noGrp="1"/>
          </p:cNvSpPr>
          <p:nvPr>
            <p:ph type="dt" sz="half" idx="10"/>
          </p:nvPr>
        </p:nvSpPr>
        <p:spPr/>
        <p:txBody>
          <a:bodyPr/>
          <a:lstStyle/>
          <a:p>
            <a:fld id="{9A148CC5-0177-3E46-AE4B-C5F8663830BB}" type="datetime1">
              <a:rPr lang="en-US" smtClean="0"/>
              <a:t>10/3/21</a:t>
            </a:fld>
            <a:endParaRPr lang="en-US"/>
          </a:p>
        </p:txBody>
      </p:sp>
      <p:sp>
        <p:nvSpPr>
          <p:cNvPr id="6" name="Footer Placeholder 5">
            <a:extLst>
              <a:ext uri="{FF2B5EF4-FFF2-40B4-BE49-F238E27FC236}">
                <a16:creationId xmlns:a16="http://schemas.microsoft.com/office/drawing/2014/main" id="{C1C18EF9-62BE-A741-A277-C682237CFA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2E167-054E-3B4E-A567-05602DB4BB00}"/>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765542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774A3-45F2-FC45-97FA-38EB01B054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A98FC3-328A-744A-A0A7-817A7009E4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E2F678-EB11-A749-A316-BD7123453C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FA0BAC-574F-DB4D-A727-3A08248C4717}"/>
              </a:ext>
            </a:extLst>
          </p:cNvPr>
          <p:cNvSpPr>
            <a:spLocks noGrp="1"/>
          </p:cNvSpPr>
          <p:nvPr>
            <p:ph type="dt" sz="half" idx="10"/>
          </p:nvPr>
        </p:nvSpPr>
        <p:spPr/>
        <p:txBody>
          <a:bodyPr/>
          <a:lstStyle/>
          <a:p>
            <a:fld id="{80E2E57C-1791-E74B-BD50-B7F9ECE84795}" type="datetime1">
              <a:rPr lang="en-US" smtClean="0"/>
              <a:t>10/3/21</a:t>
            </a:fld>
            <a:endParaRPr lang="en-US"/>
          </a:p>
        </p:txBody>
      </p:sp>
      <p:sp>
        <p:nvSpPr>
          <p:cNvPr id="6" name="Footer Placeholder 5">
            <a:extLst>
              <a:ext uri="{FF2B5EF4-FFF2-40B4-BE49-F238E27FC236}">
                <a16:creationId xmlns:a16="http://schemas.microsoft.com/office/drawing/2014/main" id="{5D2608D6-C066-5948-BF6B-7D9215642B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372929-8984-C741-B0EB-094D09B4B474}"/>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3168849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3971C8-8785-0647-96E5-01CCC5618F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BC0A96-6ED6-8849-8BED-FE59176F7F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DFE17C-8D94-8046-B4FD-FE22764100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7C5841-8E89-1F42-807C-78B3C684E9B1}" type="datetime1">
              <a:rPr lang="en-US" smtClean="0"/>
              <a:t>10/3/21</a:t>
            </a:fld>
            <a:endParaRPr lang="en-US"/>
          </a:p>
        </p:txBody>
      </p:sp>
      <p:sp>
        <p:nvSpPr>
          <p:cNvPr id="5" name="Footer Placeholder 4">
            <a:extLst>
              <a:ext uri="{FF2B5EF4-FFF2-40B4-BE49-F238E27FC236}">
                <a16:creationId xmlns:a16="http://schemas.microsoft.com/office/drawing/2014/main" id="{3C08FFE6-8A3F-1E43-8F2C-72E23C3D5D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062D274-52A9-844B-95F7-04E516E346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3EA2A3-9E4C-0E40-A1FD-275CDDA6F426}" type="slidenum">
              <a:rPr lang="en-US" smtClean="0"/>
              <a:t>‹#›</a:t>
            </a:fld>
            <a:endParaRPr lang="en-US"/>
          </a:p>
        </p:txBody>
      </p:sp>
    </p:spTree>
    <p:extLst>
      <p:ext uri="{BB962C8B-B14F-4D97-AF65-F5344CB8AC3E}">
        <p14:creationId xmlns:p14="http://schemas.microsoft.com/office/powerpoint/2010/main" val="108334632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microsoft.com/office/2007/relationships/hdphoto" Target="../media/hdphoto1.wdp"/></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CA100A2-25C1-DB42-9AF3-A2A5DE7C5D65}"/>
              </a:ext>
            </a:extLst>
          </p:cNvPr>
          <p:cNvSpPr>
            <a:spLocks noGrp="1"/>
          </p:cNvSpPr>
          <p:nvPr>
            <p:ph type="subTitle" idx="1"/>
          </p:nvPr>
        </p:nvSpPr>
        <p:spPr>
          <a:xfrm>
            <a:off x="1524000" y="2997289"/>
            <a:ext cx="9144000" cy="1655762"/>
          </a:xfrm>
        </p:spPr>
        <p:txBody>
          <a:bodyPr/>
          <a:lstStyle/>
          <a:p>
            <a:r>
              <a:rPr lang="en-US" dirty="0"/>
              <a:t>Guest lecturer: Dr Kashif Mahmud</a:t>
            </a:r>
          </a:p>
        </p:txBody>
      </p:sp>
      <p:sp>
        <p:nvSpPr>
          <p:cNvPr id="6" name="Title 1">
            <a:extLst>
              <a:ext uri="{FF2B5EF4-FFF2-40B4-BE49-F238E27FC236}">
                <a16:creationId xmlns:a16="http://schemas.microsoft.com/office/drawing/2014/main" id="{67161454-BCD8-B84E-B6FE-257DBBCF5777}"/>
              </a:ext>
            </a:extLst>
          </p:cNvPr>
          <p:cNvSpPr>
            <a:spLocks noGrp="1"/>
          </p:cNvSpPr>
          <p:nvPr>
            <p:ph type="ctrTitle"/>
          </p:nvPr>
        </p:nvSpPr>
        <p:spPr>
          <a:xfrm>
            <a:off x="0" y="238785"/>
            <a:ext cx="12192000" cy="2387600"/>
          </a:xfrm>
        </p:spPr>
        <p:txBody>
          <a:bodyPr>
            <a:normAutofit/>
          </a:bodyPr>
          <a:lstStyle/>
          <a:p>
            <a:pPr>
              <a:lnSpc>
                <a:spcPct val="100000"/>
              </a:lnSpc>
              <a:spcBef>
                <a:spcPts val="600"/>
              </a:spcBef>
              <a:spcAft>
                <a:spcPts val="600"/>
              </a:spcAft>
            </a:pPr>
            <a:r>
              <a:rPr lang="en-US" sz="4400"/>
              <a:t>G481/581 </a:t>
            </a:r>
            <a:r>
              <a:rPr lang="en-US" sz="4400" dirty="0"/>
              <a:t>Terrestrial Ecosystem Modeling</a:t>
            </a:r>
            <a:br>
              <a:rPr lang="en-US" dirty="0"/>
            </a:br>
            <a:r>
              <a:rPr lang="en-US" b="1" dirty="0"/>
              <a:t>Biogeochemistry in TEMs</a:t>
            </a:r>
            <a:br>
              <a:rPr lang="en-US" b="1" dirty="0"/>
            </a:br>
            <a:r>
              <a:rPr lang="en-US" sz="4000" b="1" dirty="0"/>
              <a:t>(Carbon, Nutrient Cycles and Disturbance)</a:t>
            </a:r>
            <a:endParaRPr lang="en-US" b="1" dirty="0"/>
          </a:p>
        </p:txBody>
      </p:sp>
      <p:sp>
        <p:nvSpPr>
          <p:cNvPr id="2" name="Slide Number Placeholder 1">
            <a:extLst>
              <a:ext uri="{FF2B5EF4-FFF2-40B4-BE49-F238E27FC236}">
                <a16:creationId xmlns:a16="http://schemas.microsoft.com/office/drawing/2014/main" id="{C674921C-6ABC-1144-A6AF-4C4ADA234FE7}"/>
              </a:ext>
            </a:extLst>
          </p:cNvPr>
          <p:cNvSpPr>
            <a:spLocks noGrp="1"/>
          </p:cNvSpPr>
          <p:nvPr>
            <p:ph type="sldNum" sz="quarter" idx="12"/>
          </p:nvPr>
        </p:nvSpPr>
        <p:spPr/>
        <p:txBody>
          <a:bodyPr/>
          <a:lstStyle/>
          <a:p>
            <a:fld id="{0D3EA2A3-9E4C-0E40-A1FD-275CDDA6F426}" type="slidenum">
              <a:rPr lang="en-US" smtClean="0"/>
              <a:t>1</a:t>
            </a:fld>
            <a:endParaRPr lang="en-US"/>
          </a:p>
        </p:txBody>
      </p:sp>
    </p:spTree>
    <p:extLst>
      <p:ext uri="{BB962C8B-B14F-4D97-AF65-F5344CB8AC3E}">
        <p14:creationId xmlns:p14="http://schemas.microsoft.com/office/powerpoint/2010/main" val="1585070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868A6-FFDA-A44E-9846-D0CABAE9A1D0}"/>
              </a:ext>
            </a:extLst>
          </p:cNvPr>
          <p:cNvSpPr>
            <a:spLocks noGrp="1"/>
          </p:cNvSpPr>
          <p:nvPr>
            <p:ph type="title"/>
          </p:nvPr>
        </p:nvSpPr>
        <p:spPr/>
        <p:txBody>
          <a:bodyPr>
            <a:normAutofit/>
          </a:bodyPr>
          <a:lstStyle/>
          <a:p>
            <a:r>
              <a:rPr lang="en-US" sz="3600" dirty="0"/>
              <a:t>Photosynthesis and stomatal conductance in TEMs</a:t>
            </a:r>
            <a:r>
              <a:rPr lang="en-US" sz="3600" dirty="0">
                <a:solidFill>
                  <a:srgbClr val="FF0000"/>
                </a:solidFill>
              </a:rPr>
              <a:t>*</a:t>
            </a:r>
          </a:p>
        </p:txBody>
      </p:sp>
      <p:sp>
        <p:nvSpPr>
          <p:cNvPr id="3" name="Content Placeholder 2">
            <a:extLst>
              <a:ext uri="{FF2B5EF4-FFF2-40B4-BE49-F238E27FC236}">
                <a16:creationId xmlns:a16="http://schemas.microsoft.com/office/drawing/2014/main" id="{A5A49CFB-B8C2-4E44-9AB6-A4A0CF481D7C}"/>
              </a:ext>
            </a:extLst>
          </p:cNvPr>
          <p:cNvSpPr>
            <a:spLocks noGrp="1"/>
          </p:cNvSpPr>
          <p:nvPr>
            <p:ph idx="1"/>
          </p:nvPr>
        </p:nvSpPr>
        <p:spPr>
          <a:xfrm>
            <a:off x="838200" y="1580759"/>
            <a:ext cx="10515600" cy="4775591"/>
          </a:xfrm>
        </p:spPr>
        <p:txBody>
          <a:bodyPr>
            <a:normAutofit fontScale="77500" lnSpcReduction="20000"/>
          </a:bodyPr>
          <a:lstStyle/>
          <a:p>
            <a:pPr marL="0" indent="0">
              <a:buNone/>
            </a:pPr>
            <a:r>
              <a:rPr lang="en-US" sz="2400" dirty="0"/>
              <a:t>Very common C3 photosynthesis model used in vast majority of TEMs:</a:t>
            </a:r>
          </a:p>
          <a:p>
            <a:r>
              <a:rPr lang="en-US" sz="2400" dirty="0"/>
              <a:t>Farquhar et al. (1980) and Farquhar and von </a:t>
            </a:r>
            <a:r>
              <a:rPr lang="en-US" sz="2400" dirty="0" err="1"/>
              <a:t>Caemmerer</a:t>
            </a:r>
            <a:r>
              <a:rPr lang="en-US" sz="2400" dirty="0"/>
              <a:t> (1982)</a:t>
            </a:r>
          </a:p>
          <a:p>
            <a:r>
              <a:rPr lang="en-US" sz="2400" dirty="0"/>
              <a:t>Set of equations that summarize the set of reactions that occur in photosynthesis (Calvin cycle)</a:t>
            </a:r>
          </a:p>
          <a:p>
            <a:endParaRPr lang="en-US" sz="2400" dirty="0"/>
          </a:p>
          <a:p>
            <a:pPr marL="0" indent="0">
              <a:buNone/>
            </a:pPr>
            <a:r>
              <a:rPr lang="en-US" sz="2400" dirty="0"/>
              <a:t>Common C4 photosynthesis model: </a:t>
            </a:r>
            <a:r>
              <a:rPr lang="en-US" sz="2400" dirty="0" err="1"/>
              <a:t>Collatz</a:t>
            </a:r>
            <a:r>
              <a:rPr lang="en-US" sz="2400" dirty="0"/>
              <a:t> et al. (1992)</a:t>
            </a:r>
          </a:p>
          <a:p>
            <a:pPr marL="0" indent="0">
              <a:buNone/>
            </a:pPr>
            <a:endParaRPr lang="en-US" sz="2400" dirty="0"/>
          </a:p>
          <a:p>
            <a:pPr marL="0" indent="0">
              <a:buNone/>
            </a:pPr>
            <a:r>
              <a:rPr lang="en-US" sz="2400" dirty="0"/>
              <a:t>Most models then assume strong relationship between stomatal conductance (which is also used to calculate transpiration) and net CO</a:t>
            </a:r>
            <a:r>
              <a:rPr lang="en-US" sz="2400" baseline="-25000" dirty="0"/>
              <a:t>2</a:t>
            </a:r>
            <a:r>
              <a:rPr lang="en-US" sz="2400" dirty="0"/>
              <a:t> assimilation rate (per unit leaf area) from photosynthesis:</a:t>
            </a:r>
          </a:p>
          <a:p>
            <a:r>
              <a:rPr lang="en-US" sz="2400" dirty="0"/>
              <a:t>Most common is the Ball - Berry model (Ball et al., 1987) </a:t>
            </a:r>
            <a:r>
              <a:rPr lang="en-US" sz="2400" dirty="0">
                <a:sym typeface="Wingdings" pitchFamily="2" charset="2"/>
              </a:rPr>
              <a:t> based on empirical data</a:t>
            </a:r>
            <a:endParaRPr lang="en-US" sz="2400" dirty="0"/>
          </a:p>
          <a:p>
            <a:r>
              <a:rPr lang="en-US" sz="2400" dirty="0"/>
              <a:t>More recent versions based on theoretical optimality approaches (e.g. </a:t>
            </a:r>
            <a:r>
              <a:rPr lang="en-US" sz="2400" dirty="0" err="1"/>
              <a:t>Medlyn</a:t>
            </a:r>
            <a:r>
              <a:rPr lang="en-US" sz="2400" dirty="0"/>
              <a:t> et al., 2011) </a:t>
            </a:r>
            <a:r>
              <a:rPr lang="en-US" sz="2400" dirty="0">
                <a:sym typeface="Wingdings" pitchFamily="2" charset="2"/>
              </a:rPr>
              <a:t> plants should act to </a:t>
            </a:r>
            <a:r>
              <a:rPr lang="en-US" sz="2400" i="1" dirty="0">
                <a:sym typeface="Wingdings" pitchFamily="2" charset="2"/>
              </a:rPr>
              <a:t>minimize</a:t>
            </a:r>
            <a:r>
              <a:rPr lang="en-US" sz="2400" dirty="0">
                <a:sym typeface="Wingdings" pitchFamily="2" charset="2"/>
              </a:rPr>
              <a:t> amount of water loss per unit of C gained</a:t>
            </a:r>
            <a:endParaRPr lang="en-US" sz="2400" dirty="0"/>
          </a:p>
          <a:p>
            <a:endParaRPr lang="en-US" sz="2400" dirty="0"/>
          </a:p>
          <a:p>
            <a:pPr>
              <a:buFont typeface="Wingdings" pitchFamily="2" charset="2"/>
              <a:buChar char="à"/>
            </a:pPr>
            <a:r>
              <a:rPr lang="en-US" sz="2400" i="1" dirty="0">
                <a:solidFill>
                  <a:schemeClr val="accent6"/>
                </a:solidFill>
                <a:sym typeface="Wingdings" pitchFamily="2" charset="2"/>
              </a:rPr>
              <a:t>Some parameters of these model are not well known</a:t>
            </a:r>
          </a:p>
          <a:p>
            <a:pPr>
              <a:buFont typeface="Wingdings" pitchFamily="2" charset="2"/>
              <a:buChar char="à"/>
            </a:pPr>
            <a:r>
              <a:rPr lang="en-US" sz="2400" i="1" dirty="0">
                <a:solidFill>
                  <a:schemeClr val="accent6"/>
                </a:solidFill>
                <a:sym typeface="Wingdings" pitchFamily="2" charset="2"/>
              </a:rPr>
              <a:t>Models differ on which photosynthesis and stomatal conductance models they use</a:t>
            </a:r>
          </a:p>
          <a:p>
            <a:pPr marL="0" indent="0">
              <a:buNone/>
            </a:pPr>
            <a:r>
              <a:rPr lang="en-US" sz="2400" i="1" dirty="0">
                <a:solidFill>
                  <a:schemeClr val="accent6"/>
                </a:solidFill>
                <a:sym typeface="Wingdings" pitchFamily="2" charset="2"/>
              </a:rPr>
              <a:t> The way in which TEMs implement equations of all models differs</a:t>
            </a:r>
            <a:endParaRPr lang="en-US" sz="2400" i="1" dirty="0">
              <a:solidFill>
                <a:schemeClr val="accent6"/>
              </a:solidFill>
            </a:endParaRPr>
          </a:p>
          <a:p>
            <a:endParaRPr lang="en-US" sz="2000" dirty="0"/>
          </a:p>
        </p:txBody>
      </p:sp>
      <p:sp>
        <p:nvSpPr>
          <p:cNvPr id="4" name="Slide Number Placeholder 3">
            <a:extLst>
              <a:ext uri="{FF2B5EF4-FFF2-40B4-BE49-F238E27FC236}">
                <a16:creationId xmlns:a16="http://schemas.microsoft.com/office/drawing/2014/main" id="{A8A6435C-6E58-5540-878D-7AB4268446A8}"/>
              </a:ext>
            </a:extLst>
          </p:cNvPr>
          <p:cNvSpPr>
            <a:spLocks noGrp="1"/>
          </p:cNvSpPr>
          <p:nvPr>
            <p:ph type="sldNum" sz="quarter" idx="12"/>
          </p:nvPr>
        </p:nvSpPr>
        <p:spPr/>
        <p:txBody>
          <a:bodyPr/>
          <a:lstStyle/>
          <a:p>
            <a:fld id="{0D3EA2A3-9E4C-0E40-A1FD-275CDDA6F426}" type="slidenum">
              <a:rPr lang="en-US" smtClean="0"/>
              <a:t>10</a:t>
            </a:fld>
            <a:endParaRPr lang="en-US"/>
          </a:p>
        </p:txBody>
      </p:sp>
    </p:spTree>
    <p:extLst>
      <p:ext uri="{BB962C8B-B14F-4D97-AF65-F5344CB8AC3E}">
        <p14:creationId xmlns:p14="http://schemas.microsoft.com/office/powerpoint/2010/main" val="3299799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8E9A0-AC85-6C43-9DFB-78C394AFE06A}"/>
              </a:ext>
            </a:extLst>
          </p:cNvPr>
          <p:cNvSpPr>
            <a:spLocks noGrp="1"/>
          </p:cNvSpPr>
          <p:nvPr>
            <p:ph type="title"/>
          </p:nvPr>
        </p:nvSpPr>
        <p:spPr/>
        <p:txBody>
          <a:bodyPr/>
          <a:lstStyle/>
          <a:p>
            <a:r>
              <a:rPr lang="en-US" dirty="0"/>
              <a:t>Autotrophic (leaf) respiration</a:t>
            </a:r>
          </a:p>
        </p:txBody>
      </p:sp>
      <p:sp>
        <p:nvSpPr>
          <p:cNvPr id="3" name="Content Placeholder 2">
            <a:extLst>
              <a:ext uri="{FF2B5EF4-FFF2-40B4-BE49-F238E27FC236}">
                <a16:creationId xmlns:a16="http://schemas.microsoft.com/office/drawing/2014/main" id="{1EB63D84-402B-FF40-B327-412CE93388E7}"/>
              </a:ext>
            </a:extLst>
          </p:cNvPr>
          <p:cNvSpPr>
            <a:spLocks noGrp="1"/>
          </p:cNvSpPr>
          <p:nvPr>
            <p:ph idx="1"/>
          </p:nvPr>
        </p:nvSpPr>
        <p:spPr/>
        <p:txBody>
          <a:bodyPr>
            <a:normAutofit lnSpcReduction="10000"/>
          </a:bodyPr>
          <a:lstStyle/>
          <a:p>
            <a:r>
              <a:rPr lang="en-US" sz="2400" dirty="0"/>
              <a:t>Sum of:</a:t>
            </a:r>
          </a:p>
          <a:p>
            <a:pPr lvl="1"/>
            <a:r>
              <a:rPr lang="en-US" sz="2000" dirty="0"/>
              <a:t>Maintenance respiration (cost of maintaining existing plant tissues)</a:t>
            </a:r>
          </a:p>
          <a:p>
            <a:pPr lvl="1"/>
            <a:r>
              <a:rPr lang="en-US" sz="2000" dirty="0"/>
              <a:t>Growth respiration (cost of growing new tissues)</a:t>
            </a:r>
          </a:p>
          <a:p>
            <a:endParaRPr lang="en-US" sz="2400" dirty="0"/>
          </a:p>
          <a:p>
            <a:r>
              <a:rPr lang="en-US" sz="2400" dirty="0"/>
              <a:t>Some models make </a:t>
            </a:r>
            <a:r>
              <a:rPr lang="en-US" sz="2400" i="1" dirty="0"/>
              <a:t>very</a:t>
            </a:r>
            <a:r>
              <a:rPr lang="en-US" sz="2400" dirty="0"/>
              <a:t> simple assumption that Ra is a simple proportion (e.g. 50%) of C assimilated from photosynthesis (based on empirical data)</a:t>
            </a:r>
          </a:p>
          <a:p>
            <a:endParaRPr lang="en-US" sz="2400" dirty="0"/>
          </a:p>
          <a:p>
            <a:r>
              <a:rPr lang="en-US" sz="2400" dirty="0"/>
              <a:t>Slightly more complicated:</a:t>
            </a:r>
          </a:p>
          <a:p>
            <a:pPr lvl="1"/>
            <a:r>
              <a:rPr lang="en-US" sz="2000" dirty="0"/>
              <a:t>Maintenance respiration “base rate” modified by increases with higher temperature and biomass or higher carbon/nitrogen ratios</a:t>
            </a:r>
          </a:p>
          <a:p>
            <a:pPr lvl="1"/>
            <a:r>
              <a:rPr lang="en-US" sz="2000" dirty="0"/>
              <a:t>Growth respiration is a simple proportion (e.g. 25-30%) of C assimilated from photosynthesis</a:t>
            </a:r>
          </a:p>
          <a:p>
            <a:pPr marL="457200" lvl="1" indent="0">
              <a:buNone/>
            </a:pPr>
            <a:r>
              <a:rPr lang="en-US" sz="2000" i="1" dirty="0">
                <a:solidFill>
                  <a:schemeClr val="accent6"/>
                </a:solidFill>
                <a:sym typeface="Wingdings" pitchFamily="2" charset="2"/>
              </a:rPr>
              <a:t> </a:t>
            </a:r>
            <a:r>
              <a:rPr lang="en-US" sz="2000" i="1" dirty="0">
                <a:solidFill>
                  <a:schemeClr val="accent6"/>
                </a:solidFill>
              </a:rPr>
              <a:t>Exact form of these modifying factors differs between models</a:t>
            </a:r>
          </a:p>
          <a:p>
            <a:pPr lvl="1"/>
            <a:endParaRPr lang="en-US" sz="2000" dirty="0"/>
          </a:p>
        </p:txBody>
      </p:sp>
      <p:sp>
        <p:nvSpPr>
          <p:cNvPr id="4" name="Slide Number Placeholder 3">
            <a:extLst>
              <a:ext uri="{FF2B5EF4-FFF2-40B4-BE49-F238E27FC236}">
                <a16:creationId xmlns:a16="http://schemas.microsoft.com/office/drawing/2014/main" id="{7376D08C-1062-BD46-8F1F-4E69534DE734}"/>
              </a:ext>
            </a:extLst>
          </p:cNvPr>
          <p:cNvSpPr>
            <a:spLocks noGrp="1"/>
          </p:cNvSpPr>
          <p:nvPr>
            <p:ph type="sldNum" sz="quarter" idx="12"/>
          </p:nvPr>
        </p:nvSpPr>
        <p:spPr/>
        <p:txBody>
          <a:bodyPr/>
          <a:lstStyle/>
          <a:p>
            <a:fld id="{0D3EA2A3-9E4C-0E40-A1FD-275CDDA6F426}" type="slidenum">
              <a:rPr lang="en-US" smtClean="0"/>
              <a:t>11</a:t>
            </a:fld>
            <a:endParaRPr lang="en-US"/>
          </a:p>
        </p:txBody>
      </p:sp>
    </p:spTree>
    <p:extLst>
      <p:ext uri="{BB962C8B-B14F-4D97-AF65-F5344CB8AC3E}">
        <p14:creationId xmlns:p14="http://schemas.microsoft.com/office/powerpoint/2010/main" val="1065761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19BA7-AC49-2D4A-BF5E-9B1674831B80}"/>
              </a:ext>
            </a:extLst>
          </p:cNvPr>
          <p:cNvSpPr>
            <a:spLocks noGrp="1"/>
          </p:cNvSpPr>
          <p:nvPr>
            <p:ph type="title"/>
          </p:nvPr>
        </p:nvSpPr>
        <p:spPr>
          <a:xfrm>
            <a:off x="274529" y="18255"/>
            <a:ext cx="10515600" cy="1325563"/>
          </a:xfrm>
        </p:spPr>
        <p:txBody>
          <a:bodyPr/>
          <a:lstStyle/>
          <a:p>
            <a:r>
              <a:rPr lang="en-US" dirty="0"/>
              <a:t>Allocation within one individual plant</a:t>
            </a:r>
          </a:p>
        </p:txBody>
      </p:sp>
      <p:sp>
        <p:nvSpPr>
          <p:cNvPr id="4" name="Slide Number Placeholder 3">
            <a:extLst>
              <a:ext uri="{FF2B5EF4-FFF2-40B4-BE49-F238E27FC236}">
                <a16:creationId xmlns:a16="http://schemas.microsoft.com/office/drawing/2014/main" id="{5E39416D-B480-A649-829F-C1F1D7FA58A2}"/>
              </a:ext>
            </a:extLst>
          </p:cNvPr>
          <p:cNvSpPr>
            <a:spLocks noGrp="1"/>
          </p:cNvSpPr>
          <p:nvPr>
            <p:ph type="sldNum" sz="quarter" idx="12"/>
          </p:nvPr>
        </p:nvSpPr>
        <p:spPr/>
        <p:txBody>
          <a:bodyPr/>
          <a:lstStyle/>
          <a:p>
            <a:fld id="{0D3EA2A3-9E4C-0E40-A1FD-275CDDA6F426}" type="slidenum">
              <a:rPr lang="en-US" smtClean="0"/>
              <a:t>12</a:t>
            </a:fld>
            <a:endParaRPr lang="en-US"/>
          </a:p>
        </p:txBody>
      </p:sp>
      <p:sp>
        <p:nvSpPr>
          <p:cNvPr id="5" name="TextBox 4">
            <a:extLst>
              <a:ext uri="{FF2B5EF4-FFF2-40B4-BE49-F238E27FC236}">
                <a16:creationId xmlns:a16="http://schemas.microsoft.com/office/drawing/2014/main" id="{09EC3571-DE48-2E4E-BA16-B671F33EECAD}"/>
              </a:ext>
            </a:extLst>
          </p:cNvPr>
          <p:cNvSpPr txBox="1"/>
          <p:nvPr/>
        </p:nvSpPr>
        <p:spPr>
          <a:xfrm>
            <a:off x="1202497" y="1359877"/>
            <a:ext cx="10515600" cy="1292662"/>
          </a:xfrm>
          <a:prstGeom prst="rect">
            <a:avLst/>
          </a:prstGeom>
          <a:noFill/>
        </p:spPr>
        <p:txBody>
          <a:bodyPr wrap="square" rtlCol="0">
            <a:spAutoFit/>
          </a:bodyPr>
          <a:lstStyle/>
          <a:p>
            <a:pPr marL="285750" indent="-285750">
              <a:buFont typeface="Wingdings" pitchFamily="2" charset="2"/>
              <a:buChar char="Ø"/>
            </a:pPr>
            <a:r>
              <a:rPr lang="en-US" sz="2400" dirty="0"/>
              <a:t>Allocation of NPP to biomass pools: leaves, stem, branches, roots </a:t>
            </a:r>
            <a:endParaRPr lang="en-US" sz="2400" dirty="0">
              <a:sym typeface="Wingdings" pitchFamily="2" charset="2"/>
            </a:endParaRPr>
          </a:p>
          <a:p>
            <a:pPr lvl="1"/>
            <a:r>
              <a:rPr lang="en-US" dirty="0">
                <a:sym typeface="Wingdings" pitchFamily="2" charset="2"/>
              </a:rPr>
              <a:t> More complex in most models: dead and live stem, coarse and fine roots, fruits, and a carbohydrate reserve or storage pool</a:t>
            </a:r>
            <a:endParaRPr lang="en-US" dirty="0"/>
          </a:p>
          <a:p>
            <a:pPr marL="285750" indent="-285750">
              <a:buFont typeface="Wingdings" pitchFamily="2" charset="2"/>
              <a:buChar char="Ø"/>
            </a:pPr>
            <a:endParaRPr lang="en-US" dirty="0"/>
          </a:p>
        </p:txBody>
      </p:sp>
      <p:sp>
        <p:nvSpPr>
          <p:cNvPr id="6" name="TextBox 5">
            <a:extLst>
              <a:ext uri="{FF2B5EF4-FFF2-40B4-BE49-F238E27FC236}">
                <a16:creationId xmlns:a16="http://schemas.microsoft.com/office/drawing/2014/main" id="{E7B50B6A-72F2-5B44-B774-D09B1D6BFB8E}"/>
              </a:ext>
            </a:extLst>
          </p:cNvPr>
          <p:cNvSpPr txBox="1"/>
          <p:nvPr/>
        </p:nvSpPr>
        <p:spPr>
          <a:xfrm>
            <a:off x="8104340" y="6450904"/>
            <a:ext cx="2685789" cy="369332"/>
          </a:xfrm>
          <a:prstGeom prst="rect">
            <a:avLst/>
          </a:prstGeom>
          <a:noFill/>
        </p:spPr>
        <p:txBody>
          <a:bodyPr wrap="square" rtlCol="0">
            <a:spAutoFit/>
          </a:bodyPr>
          <a:lstStyle/>
          <a:p>
            <a:r>
              <a:rPr lang="en-US" i="1" dirty="0"/>
              <a:t>De </a:t>
            </a:r>
            <a:r>
              <a:rPr lang="en-US" i="1" dirty="0" err="1"/>
              <a:t>Kauwe</a:t>
            </a:r>
            <a:r>
              <a:rPr lang="en-US" i="1" dirty="0"/>
              <a:t> et al. (2014)</a:t>
            </a:r>
          </a:p>
        </p:txBody>
      </p:sp>
      <p:sp>
        <p:nvSpPr>
          <p:cNvPr id="7" name="TextBox 6">
            <a:extLst>
              <a:ext uri="{FF2B5EF4-FFF2-40B4-BE49-F238E27FC236}">
                <a16:creationId xmlns:a16="http://schemas.microsoft.com/office/drawing/2014/main" id="{9B7554CC-B889-E445-8E9F-B7BBF523E52B}"/>
              </a:ext>
            </a:extLst>
          </p:cNvPr>
          <p:cNvSpPr txBox="1"/>
          <p:nvPr/>
        </p:nvSpPr>
        <p:spPr>
          <a:xfrm>
            <a:off x="926927" y="2617975"/>
            <a:ext cx="10515600" cy="3785652"/>
          </a:xfrm>
          <a:prstGeom prst="rect">
            <a:avLst/>
          </a:prstGeom>
          <a:noFill/>
        </p:spPr>
        <p:txBody>
          <a:bodyPr wrap="square" rtlCol="0">
            <a:spAutoFit/>
          </a:bodyPr>
          <a:lstStyle/>
          <a:p>
            <a:pPr>
              <a:spcBef>
                <a:spcPts val="600"/>
              </a:spcBef>
              <a:spcAft>
                <a:spcPts val="600"/>
              </a:spcAft>
            </a:pPr>
            <a:r>
              <a:rPr lang="en-US" sz="2000" dirty="0"/>
              <a:t>Four types of models:</a:t>
            </a:r>
          </a:p>
          <a:p>
            <a:pPr marL="342900" indent="-342900">
              <a:spcBef>
                <a:spcPts val="600"/>
              </a:spcBef>
              <a:spcAft>
                <a:spcPts val="600"/>
              </a:spcAft>
              <a:buAutoNum type="arabicPeriod"/>
            </a:pPr>
            <a:r>
              <a:rPr lang="en-US" dirty="0"/>
              <a:t>Fixed coefficients: Allocation ratios (e.g. fraction of NPP to leaves compared to roots) are </a:t>
            </a:r>
            <a:r>
              <a:rPr lang="en-US" i="1" dirty="0"/>
              <a:t>fixed</a:t>
            </a:r>
            <a:r>
              <a:rPr lang="en-US" dirty="0"/>
              <a:t> and PFT-dependent </a:t>
            </a:r>
            <a:r>
              <a:rPr lang="en-US" dirty="0">
                <a:sym typeface="Wingdings" pitchFamily="2" charset="2"/>
              </a:rPr>
              <a:t> </a:t>
            </a:r>
            <a:r>
              <a:rPr lang="en-US" i="1" dirty="0">
                <a:sym typeface="Wingdings" pitchFamily="2" charset="2"/>
              </a:rPr>
              <a:t>don’t get unrealistic looking trees!</a:t>
            </a:r>
            <a:endParaRPr lang="en-US" i="1" dirty="0"/>
          </a:p>
          <a:p>
            <a:pPr marL="342900" indent="-342900">
              <a:spcBef>
                <a:spcPts val="600"/>
              </a:spcBef>
              <a:spcAft>
                <a:spcPts val="600"/>
              </a:spcAft>
              <a:buAutoNum type="arabicPeriod"/>
            </a:pPr>
            <a:r>
              <a:rPr lang="en-US" dirty="0"/>
              <a:t>Resource limitations: Allocation ratios are </a:t>
            </a:r>
            <a:r>
              <a:rPr lang="en-US" i="1" dirty="0"/>
              <a:t>dynamic</a:t>
            </a:r>
            <a:r>
              <a:rPr lang="en-US" dirty="0"/>
              <a:t>. PFT-dependent allocation ratio that can be modified based on environmental conditions that affect C allocation, e.g. water limitation, light availability, nutrient limitation. </a:t>
            </a:r>
            <a:r>
              <a:rPr lang="en-US" i="1" dirty="0"/>
              <a:t>Empirical relationships </a:t>
            </a:r>
            <a:r>
              <a:rPr lang="en-US" i="1" dirty="0">
                <a:sym typeface="Wingdings" pitchFamily="2" charset="2"/>
              </a:rPr>
              <a:t> parameters not easily measurable and have to be fitted to data</a:t>
            </a:r>
            <a:endParaRPr lang="en-US" dirty="0"/>
          </a:p>
          <a:p>
            <a:pPr marL="342900" indent="-342900">
              <a:spcBef>
                <a:spcPts val="600"/>
              </a:spcBef>
              <a:spcAft>
                <a:spcPts val="600"/>
              </a:spcAft>
              <a:buAutoNum type="arabicPeriod"/>
            </a:pPr>
            <a:r>
              <a:rPr lang="en-US" dirty="0"/>
              <a:t>Functional relationships: Allocation based on structural relationships between plant components. Based on hypotheses such as (a) sapwood area must be enough to support plant growth; (b) fine roots must be enough to support water uptake; (c) root activity must balance leaf activity, etc.</a:t>
            </a:r>
          </a:p>
          <a:p>
            <a:pPr marL="342900" indent="-342900">
              <a:spcBef>
                <a:spcPts val="600"/>
              </a:spcBef>
              <a:spcAft>
                <a:spcPts val="600"/>
              </a:spcAft>
              <a:buAutoNum type="arabicPeriod"/>
            </a:pPr>
            <a:r>
              <a:rPr lang="en-US" dirty="0"/>
              <a:t>Optimality theory: plants will optimize their allocation to maximize carbon gain (and minimize water loss) </a:t>
            </a:r>
            <a:r>
              <a:rPr lang="en-US" dirty="0">
                <a:sym typeface="Wingdings" pitchFamily="2" charset="2"/>
              </a:rPr>
              <a:t> changes as environmental conditions change</a:t>
            </a:r>
            <a:r>
              <a:rPr lang="en-US" dirty="0"/>
              <a:t>. </a:t>
            </a:r>
          </a:p>
        </p:txBody>
      </p:sp>
    </p:spTree>
    <p:extLst>
      <p:ext uri="{BB962C8B-B14F-4D97-AF65-F5344CB8AC3E}">
        <p14:creationId xmlns:p14="http://schemas.microsoft.com/office/powerpoint/2010/main" val="1418515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50B5F-5FD2-B945-BF11-2716D83F63CD}"/>
              </a:ext>
            </a:extLst>
          </p:cNvPr>
          <p:cNvSpPr>
            <a:spLocks noGrp="1"/>
          </p:cNvSpPr>
          <p:nvPr>
            <p:ph type="title"/>
          </p:nvPr>
        </p:nvSpPr>
        <p:spPr/>
        <p:txBody>
          <a:bodyPr/>
          <a:lstStyle/>
          <a:p>
            <a:r>
              <a:rPr lang="en-US" dirty="0"/>
              <a:t>Allocation to storage pool</a:t>
            </a:r>
          </a:p>
        </p:txBody>
      </p:sp>
      <p:sp>
        <p:nvSpPr>
          <p:cNvPr id="3" name="Content Placeholder 2">
            <a:extLst>
              <a:ext uri="{FF2B5EF4-FFF2-40B4-BE49-F238E27FC236}">
                <a16:creationId xmlns:a16="http://schemas.microsoft.com/office/drawing/2014/main" id="{6AAAE21B-1C65-DF4E-A5AA-25BAD9F23221}"/>
              </a:ext>
            </a:extLst>
          </p:cNvPr>
          <p:cNvSpPr>
            <a:spLocks noGrp="1"/>
          </p:cNvSpPr>
          <p:nvPr>
            <p:ph idx="1"/>
          </p:nvPr>
        </p:nvSpPr>
        <p:spPr/>
        <p:txBody>
          <a:bodyPr/>
          <a:lstStyle/>
          <a:p>
            <a:r>
              <a:rPr lang="en-US" dirty="0"/>
              <a:t>Many models have an additional carbohydrate reserve/storage pool</a:t>
            </a:r>
          </a:p>
          <a:p>
            <a:r>
              <a:rPr lang="en-US" dirty="0"/>
              <a:t>Used for:</a:t>
            </a:r>
          </a:p>
          <a:p>
            <a:pPr lvl="1"/>
            <a:r>
              <a:rPr lang="en-US" dirty="0"/>
              <a:t>Times of stress</a:t>
            </a:r>
          </a:p>
          <a:p>
            <a:pPr lvl="1"/>
            <a:r>
              <a:rPr lang="en-US" dirty="0"/>
              <a:t>New leaf growth at start of season</a:t>
            </a:r>
          </a:p>
          <a:p>
            <a:pPr lvl="1"/>
            <a:endParaRPr lang="en-US" dirty="0"/>
          </a:p>
          <a:p>
            <a:r>
              <a:rPr lang="en-US" dirty="0"/>
              <a:t>Different rules for how much C is allocated to this pool (and not used directly for growth of biomass pools), e.g.:</a:t>
            </a:r>
          </a:p>
          <a:p>
            <a:pPr lvl="1"/>
            <a:r>
              <a:rPr lang="en-US" dirty="0"/>
              <a:t>Excess photosynthesis if maximum leaf area reached</a:t>
            </a:r>
          </a:p>
          <a:p>
            <a:pPr lvl="1"/>
            <a:r>
              <a:rPr lang="en-US" dirty="0"/>
              <a:t>No limiting conditions and allocation ratios met</a:t>
            </a:r>
          </a:p>
        </p:txBody>
      </p:sp>
      <p:sp>
        <p:nvSpPr>
          <p:cNvPr id="4" name="Slide Number Placeholder 3">
            <a:extLst>
              <a:ext uri="{FF2B5EF4-FFF2-40B4-BE49-F238E27FC236}">
                <a16:creationId xmlns:a16="http://schemas.microsoft.com/office/drawing/2014/main" id="{2A0DAB46-2E90-8949-BC78-6367E0FD4050}"/>
              </a:ext>
            </a:extLst>
          </p:cNvPr>
          <p:cNvSpPr>
            <a:spLocks noGrp="1"/>
          </p:cNvSpPr>
          <p:nvPr>
            <p:ph type="sldNum" sz="quarter" idx="12"/>
          </p:nvPr>
        </p:nvSpPr>
        <p:spPr/>
        <p:txBody>
          <a:bodyPr/>
          <a:lstStyle/>
          <a:p>
            <a:fld id="{0D3EA2A3-9E4C-0E40-A1FD-275CDDA6F426}" type="slidenum">
              <a:rPr lang="en-US" smtClean="0"/>
              <a:t>13</a:t>
            </a:fld>
            <a:endParaRPr lang="en-US"/>
          </a:p>
        </p:txBody>
      </p:sp>
    </p:spTree>
    <p:extLst>
      <p:ext uri="{BB962C8B-B14F-4D97-AF65-F5344CB8AC3E}">
        <p14:creationId xmlns:p14="http://schemas.microsoft.com/office/powerpoint/2010/main" val="2323109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Plant C cycle model</a:t>
            </a:r>
          </a:p>
        </p:txBody>
      </p:sp>
      <p:sp>
        <p:nvSpPr>
          <p:cNvPr id="4" name="TextBox 3"/>
          <p:cNvSpPr txBox="1"/>
          <p:nvPr/>
        </p:nvSpPr>
        <p:spPr>
          <a:xfrm>
            <a:off x="838201" y="4336645"/>
            <a:ext cx="6705600" cy="1938992"/>
          </a:xfrm>
          <a:prstGeom prst="rect">
            <a:avLst/>
          </a:prstGeom>
          <a:noFill/>
        </p:spPr>
        <p:txBody>
          <a:bodyPr wrap="square" rtlCol="0">
            <a:spAutoFit/>
          </a:bodyPr>
          <a:lstStyle/>
          <a:p>
            <a:r>
              <a:rPr lang="en-US" sz="2400" dirty="0"/>
              <a:t>Parameters: </a:t>
            </a:r>
          </a:p>
          <a:p>
            <a:r>
              <a:rPr lang="en-US" sz="2400" dirty="0"/>
              <a:t>	k – storage utilization rate</a:t>
            </a:r>
          </a:p>
          <a:p>
            <a:r>
              <a:rPr lang="en-US" sz="2400" dirty="0"/>
              <a:t>	Y – growth respiration coefficient</a:t>
            </a:r>
          </a:p>
          <a:p>
            <a:r>
              <a:rPr lang="en-US" sz="2400" dirty="0"/>
              <a:t>	</a:t>
            </a:r>
            <a:r>
              <a:rPr lang="en-US" sz="2400" dirty="0" err="1"/>
              <a:t>a</a:t>
            </a:r>
            <a:r>
              <a:rPr lang="en-US" sz="2400" baseline="-25000" dirty="0" err="1"/>
              <a:t>f</a:t>
            </a:r>
            <a:r>
              <a:rPr lang="en-US" sz="2400" dirty="0"/>
              <a:t>, a</a:t>
            </a:r>
            <a:r>
              <a:rPr lang="en-US" sz="2400" baseline="-25000" dirty="0"/>
              <a:t>w</a:t>
            </a:r>
            <a:r>
              <a:rPr lang="en-US" sz="2400" dirty="0"/>
              <a:t>, </a:t>
            </a:r>
            <a:r>
              <a:rPr lang="en-US" sz="2400" dirty="0" err="1"/>
              <a:t>a</a:t>
            </a:r>
            <a:r>
              <a:rPr lang="en-US" sz="2400" baseline="-25000" dirty="0" err="1"/>
              <a:t>r</a:t>
            </a:r>
            <a:r>
              <a:rPr lang="en-US" sz="2400" dirty="0"/>
              <a:t> – allocations to foliage, wood, roots</a:t>
            </a:r>
          </a:p>
          <a:p>
            <a:r>
              <a:rPr lang="en-US" sz="2400" dirty="0"/>
              <a:t>	s</a:t>
            </a:r>
            <a:r>
              <a:rPr lang="en-US" sz="2400" baseline="-25000" dirty="0"/>
              <a:t>f</a:t>
            </a:r>
            <a:r>
              <a:rPr lang="en-US" sz="2400" dirty="0"/>
              <a:t>, </a:t>
            </a:r>
            <a:r>
              <a:rPr lang="en-US" sz="2400" dirty="0" err="1"/>
              <a:t>s</a:t>
            </a:r>
            <a:r>
              <a:rPr lang="en-US" sz="2400" baseline="-25000" dirty="0" err="1"/>
              <a:t>w</a:t>
            </a:r>
            <a:r>
              <a:rPr lang="en-US" sz="2400" dirty="0"/>
              <a:t>,</a:t>
            </a:r>
            <a:r>
              <a:rPr lang="en-US" sz="2400" baseline="-25000" dirty="0"/>
              <a:t> </a:t>
            </a:r>
            <a:r>
              <a:rPr lang="en-US" sz="2400" dirty="0" err="1"/>
              <a:t>s</a:t>
            </a:r>
            <a:r>
              <a:rPr lang="en-US" sz="2400" baseline="-25000" dirty="0" err="1"/>
              <a:t>r</a:t>
            </a:r>
            <a:r>
              <a:rPr lang="en-US" sz="2400" dirty="0"/>
              <a:t>– turnover rates</a:t>
            </a:r>
          </a:p>
        </p:txBody>
      </p:sp>
      <p:sp>
        <p:nvSpPr>
          <p:cNvPr id="7" name="TextBox 6"/>
          <p:cNvSpPr txBox="1"/>
          <p:nvPr/>
        </p:nvSpPr>
        <p:spPr>
          <a:xfrm>
            <a:off x="8636080" y="5143240"/>
            <a:ext cx="2262158" cy="369332"/>
          </a:xfrm>
          <a:prstGeom prst="rect">
            <a:avLst/>
          </a:prstGeom>
          <a:noFill/>
        </p:spPr>
        <p:txBody>
          <a:bodyPr wrap="none" rtlCol="0">
            <a:spAutoFit/>
          </a:bodyPr>
          <a:lstStyle/>
          <a:p>
            <a:r>
              <a:rPr lang="en-US" b="1" i="1" dirty="0"/>
              <a:t>Mahmud et al. (2018)</a:t>
            </a:r>
          </a:p>
        </p:txBody>
      </p:sp>
      <p:pic>
        <p:nvPicPr>
          <p:cNvPr id="5" name="Picture 4" descr="A close up of a logo&#10;&#10;Description automatically generated">
            <a:extLst>
              <a:ext uri="{FF2B5EF4-FFF2-40B4-BE49-F238E27FC236}">
                <a16:creationId xmlns:a16="http://schemas.microsoft.com/office/drawing/2014/main" id="{A98436E2-EDC6-5942-B457-83483A9CE86A}"/>
              </a:ext>
            </a:extLst>
          </p:cNvPr>
          <p:cNvPicPr>
            <a:picLocks noChangeAspect="1"/>
          </p:cNvPicPr>
          <p:nvPr/>
        </p:nvPicPr>
        <p:blipFill>
          <a:blip r:embed="rId3"/>
          <a:stretch>
            <a:fillRect/>
          </a:stretch>
        </p:blipFill>
        <p:spPr>
          <a:xfrm>
            <a:off x="4643438" y="1228701"/>
            <a:ext cx="7075352" cy="3890138"/>
          </a:xfrm>
          <a:prstGeom prst="rect">
            <a:avLst/>
          </a:prstGeom>
        </p:spPr>
      </p:pic>
    </p:spTree>
    <p:extLst>
      <p:ext uri="{BB962C8B-B14F-4D97-AF65-F5344CB8AC3E}">
        <p14:creationId xmlns:p14="http://schemas.microsoft.com/office/powerpoint/2010/main" val="1750594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19BA7-AC49-2D4A-BF5E-9B1674831B80}"/>
              </a:ext>
            </a:extLst>
          </p:cNvPr>
          <p:cNvSpPr>
            <a:spLocks noGrp="1"/>
          </p:cNvSpPr>
          <p:nvPr>
            <p:ph type="title"/>
          </p:nvPr>
        </p:nvSpPr>
        <p:spPr>
          <a:xfrm>
            <a:off x="274529" y="18255"/>
            <a:ext cx="10515600" cy="1325563"/>
          </a:xfrm>
        </p:spPr>
        <p:txBody>
          <a:bodyPr/>
          <a:lstStyle/>
          <a:p>
            <a:r>
              <a:rPr lang="en-US" dirty="0"/>
              <a:t>Allocation at stand scale</a:t>
            </a:r>
          </a:p>
        </p:txBody>
      </p:sp>
      <p:sp>
        <p:nvSpPr>
          <p:cNvPr id="4" name="Slide Number Placeholder 3">
            <a:extLst>
              <a:ext uri="{FF2B5EF4-FFF2-40B4-BE49-F238E27FC236}">
                <a16:creationId xmlns:a16="http://schemas.microsoft.com/office/drawing/2014/main" id="{5E39416D-B480-A649-829F-C1F1D7FA58A2}"/>
              </a:ext>
            </a:extLst>
          </p:cNvPr>
          <p:cNvSpPr>
            <a:spLocks noGrp="1"/>
          </p:cNvSpPr>
          <p:nvPr>
            <p:ph type="sldNum" sz="quarter" idx="12"/>
          </p:nvPr>
        </p:nvSpPr>
        <p:spPr/>
        <p:txBody>
          <a:bodyPr/>
          <a:lstStyle/>
          <a:p>
            <a:fld id="{0D3EA2A3-9E4C-0E40-A1FD-275CDDA6F426}" type="slidenum">
              <a:rPr lang="en-US" smtClean="0"/>
              <a:t>15</a:t>
            </a:fld>
            <a:endParaRPr lang="en-US"/>
          </a:p>
        </p:txBody>
      </p:sp>
      <p:pic>
        <p:nvPicPr>
          <p:cNvPr id="5" name="Picture 4">
            <a:extLst>
              <a:ext uri="{FF2B5EF4-FFF2-40B4-BE49-F238E27FC236}">
                <a16:creationId xmlns:a16="http://schemas.microsoft.com/office/drawing/2014/main" id="{BD95FDE4-16BB-4247-88B9-CC1AB9D296E1}"/>
              </a:ext>
            </a:extLst>
          </p:cNvPr>
          <p:cNvPicPr>
            <a:picLocks noChangeAspect="1"/>
          </p:cNvPicPr>
          <p:nvPr/>
        </p:nvPicPr>
        <p:blipFill rotWithShape="1">
          <a:blip r:embed="rId3"/>
          <a:srcRect l="67402" t="26601" r="20351" b="56039"/>
          <a:stretch/>
        </p:blipFill>
        <p:spPr>
          <a:xfrm>
            <a:off x="1256778" y="1143646"/>
            <a:ext cx="2216377" cy="2285354"/>
          </a:xfrm>
          <a:prstGeom prst="rect">
            <a:avLst/>
          </a:prstGeom>
        </p:spPr>
      </p:pic>
      <p:sp>
        <p:nvSpPr>
          <p:cNvPr id="3" name="TextBox 2">
            <a:extLst>
              <a:ext uri="{FF2B5EF4-FFF2-40B4-BE49-F238E27FC236}">
                <a16:creationId xmlns:a16="http://schemas.microsoft.com/office/drawing/2014/main" id="{8D875871-1329-AF45-8846-267DAB5266A9}"/>
              </a:ext>
            </a:extLst>
          </p:cNvPr>
          <p:cNvSpPr txBox="1"/>
          <p:nvPr/>
        </p:nvSpPr>
        <p:spPr>
          <a:xfrm>
            <a:off x="4597052" y="1315083"/>
            <a:ext cx="6338170" cy="2246769"/>
          </a:xfrm>
          <a:prstGeom prst="rect">
            <a:avLst/>
          </a:prstGeom>
          <a:noFill/>
        </p:spPr>
        <p:txBody>
          <a:bodyPr wrap="square" rtlCol="0">
            <a:spAutoFit/>
          </a:bodyPr>
          <a:lstStyle/>
          <a:p>
            <a:pPr>
              <a:spcBef>
                <a:spcPts val="600"/>
              </a:spcBef>
              <a:spcAft>
                <a:spcPts val="600"/>
              </a:spcAft>
            </a:pPr>
            <a:r>
              <a:rPr lang="en-US" sz="2000" dirty="0"/>
              <a:t>If we have a gap model (rather than “big leaf”): </a:t>
            </a:r>
          </a:p>
          <a:p>
            <a:pPr marL="342900" indent="-342900">
              <a:spcBef>
                <a:spcPts val="600"/>
              </a:spcBef>
              <a:spcAft>
                <a:spcPts val="600"/>
              </a:spcAft>
              <a:buFont typeface="Wingdings" pitchFamily="2" charset="2"/>
              <a:buChar char="Ø"/>
            </a:pPr>
            <a:r>
              <a:rPr lang="en-US" sz="2000" dirty="0"/>
              <a:t>calculate photosynthesis per grid cell (e.g. climate forcing given per grid cell) </a:t>
            </a:r>
          </a:p>
          <a:p>
            <a:pPr marL="342900" indent="-342900">
              <a:spcBef>
                <a:spcPts val="600"/>
              </a:spcBef>
              <a:spcAft>
                <a:spcPts val="600"/>
              </a:spcAft>
              <a:buFont typeface="Wingdings" pitchFamily="2" charset="2"/>
              <a:buChar char="Ø"/>
            </a:pPr>
            <a:r>
              <a:rPr lang="en-US" sz="2000" dirty="0">
                <a:sym typeface="Wingdings" pitchFamily="2" charset="2"/>
              </a:rPr>
              <a:t>therefore, model needs to allocate net C uptake to different individuals </a:t>
            </a:r>
            <a:r>
              <a:rPr lang="en-US" sz="2000" i="1" dirty="0">
                <a:sym typeface="Wingdings" pitchFamily="2" charset="2"/>
              </a:rPr>
              <a:t>before</a:t>
            </a:r>
            <a:r>
              <a:rPr lang="en-US" sz="2000" dirty="0">
                <a:sym typeface="Wingdings" pitchFamily="2" charset="2"/>
              </a:rPr>
              <a:t> it can think about allocation between different biomass pools</a:t>
            </a:r>
            <a:endParaRPr lang="en-US" sz="2000" dirty="0"/>
          </a:p>
        </p:txBody>
      </p:sp>
      <p:pic>
        <p:nvPicPr>
          <p:cNvPr id="6" name="Image 34">
            <a:extLst>
              <a:ext uri="{FF2B5EF4-FFF2-40B4-BE49-F238E27FC236}">
                <a16:creationId xmlns:a16="http://schemas.microsoft.com/office/drawing/2014/main" id="{BFCBCA81-F3B4-5740-A323-9868656D1714}"/>
              </a:ext>
            </a:extLst>
          </p:cNvPr>
          <p:cNvPicPr>
            <a:picLocks noChangeAspect="1"/>
          </p:cNvPicPr>
          <p:nvPr/>
        </p:nvPicPr>
        <p:blipFill rotWithShape="1">
          <a:blip r:embed="rId4"/>
          <a:srcRect l="1674" t="42074" r="48952" b="18316"/>
          <a:stretch/>
        </p:blipFill>
        <p:spPr>
          <a:xfrm>
            <a:off x="5561556" y="4048027"/>
            <a:ext cx="4563906" cy="2308324"/>
          </a:xfrm>
          <a:prstGeom prst="rect">
            <a:avLst/>
          </a:prstGeom>
        </p:spPr>
      </p:pic>
      <p:sp>
        <p:nvSpPr>
          <p:cNvPr id="7" name="TextBox 6">
            <a:extLst>
              <a:ext uri="{FF2B5EF4-FFF2-40B4-BE49-F238E27FC236}">
                <a16:creationId xmlns:a16="http://schemas.microsoft.com/office/drawing/2014/main" id="{BB9949A0-6B2D-AA46-9750-5E647FF73C21}"/>
              </a:ext>
            </a:extLst>
          </p:cNvPr>
          <p:cNvSpPr txBox="1"/>
          <p:nvPr/>
        </p:nvSpPr>
        <p:spPr>
          <a:xfrm>
            <a:off x="838200" y="4246323"/>
            <a:ext cx="3909164" cy="2308324"/>
          </a:xfrm>
          <a:prstGeom prst="rect">
            <a:avLst/>
          </a:prstGeom>
          <a:noFill/>
        </p:spPr>
        <p:txBody>
          <a:bodyPr wrap="square" rtlCol="0">
            <a:spAutoFit/>
          </a:bodyPr>
          <a:lstStyle/>
          <a:p>
            <a:pPr marL="285750" indent="-285750">
              <a:buFont typeface="Wingdings" pitchFamily="2" charset="2"/>
              <a:buChar char="Ø"/>
            </a:pPr>
            <a:r>
              <a:rPr lang="en-US" dirty="0"/>
              <a:t>Gap models coupled to complex biogeochemistry models are new </a:t>
            </a:r>
            <a:r>
              <a:rPr lang="en-US" dirty="0">
                <a:sym typeface="Wingdings" pitchFamily="2" charset="2"/>
              </a:rPr>
              <a:t> </a:t>
            </a:r>
            <a:r>
              <a:rPr lang="en-US" dirty="0"/>
              <a:t> modelers still considering how to approach this.</a:t>
            </a:r>
          </a:p>
          <a:p>
            <a:pPr marL="285750" indent="-285750">
              <a:buFont typeface="Wingdings" pitchFamily="2" charset="2"/>
              <a:buChar char="Ø"/>
            </a:pPr>
            <a:endParaRPr lang="en-US" dirty="0"/>
          </a:p>
          <a:p>
            <a:pPr marL="285750" indent="-285750">
              <a:buFont typeface="Wingdings" pitchFamily="2" charset="2"/>
              <a:buChar char="Ø"/>
            </a:pPr>
            <a:r>
              <a:rPr lang="en-US" dirty="0"/>
              <a:t>One method based on Deleuze et al. (2004 – on right): allocate most C to bigger individuals (competition)</a:t>
            </a:r>
          </a:p>
        </p:txBody>
      </p:sp>
    </p:spTree>
    <p:extLst>
      <p:ext uri="{BB962C8B-B14F-4D97-AF65-F5344CB8AC3E}">
        <p14:creationId xmlns:p14="http://schemas.microsoft.com/office/powerpoint/2010/main" val="10207263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5A0316-3896-9643-8221-07D9E37E54A0}"/>
              </a:ext>
            </a:extLst>
          </p:cNvPr>
          <p:cNvSpPr>
            <a:spLocks noGrp="1"/>
          </p:cNvSpPr>
          <p:nvPr>
            <p:ph type="title"/>
          </p:nvPr>
        </p:nvSpPr>
        <p:spPr/>
        <p:txBody>
          <a:bodyPr/>
          <a:lstStyle/>
          <a:p>
            <a:r>
              <a:rPr lang="en-US" dirty="0"/>
              <a:t>Total aboveground biomass</a:t>
            </a:r>
          </a:p>
        </p:txBody>
      </p:sp>
      <p:sp>
        <p:nvSpPr>
          <p:cNvPr id="3" name="Content Placeholder 2">
            <a:extLst>
              <a:ext uri="{FF2B5EF4-FFF2-40B4-BE49-F238E27FC236}">
                <a16:creationId xmlns:a16="http://schemas.microsoft.com/office/drawing/2014/main" id="{5EA655B5-6970-0445-A1F9-1DAB1689A9B9}"/>
              </a:ext>
            </a:extLst>
          </p:cNvPr>
          <p:cNvSpPr>
            <a:spLocks noGrp="1"/>
          </p:cNvSpPr>
          <p:nvPr>
            <p:ph idx="1"/>
          </p:nvPr>
        </p:nvSpPr>
        <p:spPr>
          <a:xfrm>
            <a:off x="838199" y="1825624"/>
            <a:ext cx="6734175" cy="2532749"/>
          </a:xfrm>
        </p:spPr>
        <p:txBody>
          <a:bodyPr>
            <a:normAutofit fontScale="92500"/>
          </a:bodyPr>
          <a:lstStyle/>
          <a:p>
            <a:pPr>
              <a:spcAft>
                <a:spcPts val="600"/>
              </a:spcAft>
            </a:pPr>
            <a:r>
              <a:rPr lang="en-US" sz="2400" dirty="0"/>
              <a:t>Sum of incremental addition of net C fluxes in and out of all these C pools</a:t>
            </a:r>
          </a:p>
          <a:p>
            <a:pPr>
              <a:spcAft>
                <a:spcPts val="600"/>
              </a:spcAft>
            </a:pPr>
            <a:r>
              <a:rPr lang="en-US" sz="2400" dirty="0"/>
              <a:t>Fluxes calculated at 30 min timestep and summed to day</a:t>
            </a:r>
          </a:p>
          <a:p>
            <a:pPr>
              <a:spcAft>
                <a:spcPts val="600"/>
              </a:spcAft>
            </a:pPr>
            <a:r>
              <a:rPr lang="en-US" sz="2400" dirty="0"/>
              <a:t>Allocation calculated per day</a:t>
            </a:r>
          </a:p>
          <a:p>
            <a:pPr>
              <a:spcAft>
                <a:spcPts val="600"/>
              </a:spcAft>
            </a:pPr>
            <a:r>
              <a:rPr lang="en-US" sz="2400" dirty="0"/>
              <a:t>Change in biomass pools therefore calculated per day</a:t>
            </a:r>
          </a:p>
        </p:txBody>
      </p:sp>
      <p:sp>
        <p:nvSpPr>
          <p:cNvPr id="4" name="Slide Number Placeholder 3">
            <a:extLst>
              <a:ext uri="{FF2B5EF4-FFF2-40B4-BE49-F238E27FC236}">
                <a16:creationId xmlns:a16="http://schemas.microsoft.com/office/drawing/2014/main" id="{9D038E6C-1418-1D47-B557-006E3B8CE148}"/>
              </a:ext>
            </a:extLst>
          </p:cNvPr>
          <p:cNvSpPr>
            <a:spLocks noGrp="1"/>
          </p:cNvSpPr>
          <p:nvPr>
            <p:ph type="sldNum" sz="quarter" idx="12"/>
          </p:nvPr>
        </p:nvSpPr>
        <p:spPr/>
        <p:txBody>
          <a:bodyPr/>
          <a:lstStyle/>
          <a:p>
            <a:fld id="{0D3EA2A3-9E4C-0E40-A1FD-275CDDA6F426}" type="slidenum">
              <a:rPr lang="en-US" smtClean="0"/>
              <a:t>16</a:t>
            </a:fld>
            <a:endParaRPr lang="en-US"/>
          </a:p>
        </p:txBody>
      </p:sp>
      <p:pic>
        <p:nvPicPr>
          <p:cNvPr id="8" name="Picture 7" descr="A close up of a logo&#10;&#10;Description automatically generated">
            <a:extLst>
              <a:ext uri="{FF2B5EF4-FFF2-40B4-BE49-F238E27FC236}">
                <a16:creationId xmlns:a16="http://schemas.microsoft.com/office/drawing/2014/main" id="{7AC17B4F-F46A-8146-A430-B83B6B4EE924}"/>
              </a:ext>
            </a:extLst>
          </p:cNvPr>
          <p:cNvPicPr>
            <a:picLocks noChangeAspect="1"/>
          </p:cNvPicPr>
          <p:nvPr/>
        </p:nvPicPr>
        <p:blipFill>
          <a:blip r:embed="rId3"/>
          <a:stretch>
            <a:fillRect/>
          </a:stretch>
        </p:blipFill>
        <p:spPr>
          <a:xfrm>
            <a:off x="2284672" y="4358373"/>
            <a:ext cx="4669908" cy="2567588"/>
          </a:xfrm>
          <a:prstGeom prst="rect">
            <a:avLst/>
          </a:prstGeom>
        </p:spPr>
      </p:pic>
      <p:pic>
        <p:nvPicPr>
          <p:cNvPr id="7" name="Picture 6">
            <a:extLst>
              <a:ext uri="{FF2B5EF4-FFF2-40B4-BE49-F238E27FC236}">
                <a16:creationId xmlns:a16="http://schemas.microsoft.com/office/drawing/2014/main" id="{B3B69122-3D7C-B040-82D6-50DFA81F5B8B}"/>
              </a:ext>
            </a:extLst>
          </p:cNvPr>
          <p:cNvPicPr>
            <a:picLocks noChangeAspect="1"/>
          </p:cNvPicPr>
          <p:nvPr/>
        </p:nvPicPr>
        <p:blipFill>
          <a:blip r:embed="rId4"/>
          <a:stretch>
            <a:fillRect/>
          </a:stretch>
        </p:blipFill>
        <p:spPr>
          <a:xfrm>
            <a:off x="7527608" y="272073"/>
            <a:ext cx="4353590" cy="6084277"/>
          </a:xfrm>
          <a:prstGeom prst="rect">
            <a:avLst/>
          </a:prstGeom>
        </p:spPr>
      </p:pic>
    </p:spTree>
    <p:extLst>
      <p:ext uri="{BB962C8B-B14F-4D97-AF65-F5344CB8AC3E}">
        <p14:creationId xmlns:p14="http://schemas.microsoft.com/office/powerpoint/2010/main" val="11771146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17285-E078-AF45-95E5-55E1DD95D0D1}"/>
              </a:ext>
            </a:extLst>
          </p:cNvPr>
          <p:cNvSpPr>
            <a:spLocks noGrp="1"/>
          </p:cNvSpPr>
          <p:nvPr>
            <p:ph type="title"/>
          </p:nvPr>
        </p:nvSpPr>
        <p:spPr/>
        <p:txBody>
          <a:bodyPr/>
          <a:lstStyle/>
          <a:p>
            <a:r>
              <a:rPr lang="en-US" dirty="0"/>
              <a:t>Biomass turnover</a:t>
            </a:r>
          </a:p>
        </p:txBody>
      </p:sp>
      <p:sp>
        <p:nvSpPr>
          <p:cNvPr id="3" name="Content Placeholder 2">
            <a:extLst>
              <a:ext uri="{FF2B5EF4-FFF2-40B4-BE49-F238E27FC236}">
                <a16:creationId xmlns:a16="http://schemas.microsoft.com/office/drawing/2014/main" id="{36294448-EC74-4647-9E8E-88F8E41ECE4B}"/>
              </a:ext>
            </a:extLst>
          </p:cNvPr>
          <p:cNvSpPr>
            <a:spLocks noGrp="1"/>
          </p:cNvSpPr>
          <p:nvPr>
            <p:ph idx="1"/>
          </p:nvPr>
        </p:nvSpPr>
        <p:spPr/>
        <p:txBody>
          <a:bodyPr>
            <a:normAutofit fontScale="92500" lnSpcReduction="20000"/>
          </a:bodyPr>
          <a:lstStyle/>
          <a:p>
            <a:pPr>
              <a:spcAft>
                <a:spcPts val="600"/>
              </a:spcAft>
            </a:pPr>
            <a:r>
              <a:rPr lang="en-US" sz="2400" dirty="0"/>
              <a:t>When leaves senesce or woody mortality occurs </a:t>
            </a:r>
            <a:r>
              <a:rPr lang="en-US" sz="2400" dirty="0">
                <a:sym typeface="Wingdings" pitchFamily="2" charset="2"/>
              </a:rPr>
              <a:t> get dead biomass on canopy floor  production of litter</a:t>
            </a:r>
            <a:endParaRPr lang="en-US" sz="2400" dirty="0"/>
          </a:p>
          <a:p>
            <a:pPr>
              <a:spcAft>
                <a:spcPts val="600"/>
              </a:spcAft>
            </a:pPr>
            <a:r>
              <a:rPr lang="en-US" sz="2400" dirty="0"/>
              <a:t>In most models, the “turnover rate” is a PFT-specific parameter for each biomass pool (</a:t>
            </a:r>
            <a:r>
              <a:rPr lang="en-US" sz="2400" i="1" dirty="0"/>
              <a:t>aside from deciduous phenology schemes resulting in leaf fall each year</a:t>
            </a:r>
            <a:r>
              <a:rPr lang="en-US" sz="2400" dirty="0"/>
              <a:t>)</a:t>
            </a:r>
          </a:p>
          <a:p>
            <a:pPr>
              <a:spcAft>
                <a:spcPts val="600"/>
              </a:spcAft>
            </a:pPr>
            <a:r>
              <a:rPr lang="en-US" sz="2400" dirty="0"/>
              <a:t>Woody turnover rates include an estimate of “background” tree mortality</a:t>
            </a:r>
          </a:p>
          <a:p>
            <a:pPr>
              <a:spcAft>
                <a:spcPts val="600"/>
              </a:spcAft>
            </a:pPr>
            <a:r>
              <a:rPr lang="en-US" sz="2400" dirty="0"/>
              <a:t>Turnover rate = 1 / residence time</a:t>
            </a:r>
          </a:p>
          <a:p>
            <a:pPr>
              <a:spcAft>
                <a:spcPts val="600"/>
              </a:spcAft>
            </a:pPr>
            <a:r>
              <a:rPr lang="en-US" sz="2400" dirty="0"/>
              <a:t>Typical residence times:</a:t>
            </a:r>
          </a:p>
          <a:p>
            <a:pPr lvl="1">
              <a:spcAft>
                <a:spcPts val="600"/>
              </a:spcAft>
            </a:pPr>
            <a:r>
              <a:rPr lang="en-US" sz="2000" dirty="0"/>
              <a:t>Leaves: &lt;= 1 year deciduous; 1-3 years evergreen</a:t>
            </a:r>
          </a:p>
          <a:p>
            <a:pPr lvl="1">
              <a:spcAft>
                <a:spcPts val="600"/>
              </a:spcAft>
            </a:pPr>
            <a:r>
              <a:rPr lang="en-US" sz="2000" dirty="0"/>
              <a:t>Roots: 10-20 years</a:t>
            </a:r>
          </a:p>
          <a:p>
            <a:pPr lvl="1">
              <a:spcAft>
                <a:spcPts val="600"/>
              </a:spcAft>
            </a:pPr>
            <a:r>
              <a:rPr lang="en-US" sz="2000" dirty="0"/>
              <a:t>Wood: 40-80 years</a:t>
            </a:r>
          </a:p>
          <a:p>
            <a:pPr marL="457200" lvl="1" indent="0">
              <a:spcAft>
                <a:spcPts val="600"/>
              </a:spcAft>
              <a:buNone/>
            </a:pPr>
            <a:endParaRPr lang="en-US" sz="2400" i="1" dirty="0">
              <a:solidFill>
                <a:srgbClr val="C00000"/>
              </a:solidFill>
              <a:sym typeface="Wingdings" pitchFamily="2" charset="2"/>
            </a:endParaRPr>
          </a:p>
          <a:p>
            <a:pPr marL="457200" lvl="1" indent="0">
              <a:spcAft>
                <a:spcPts val="600"/>
              </a:spcAft>
              <a:buNone/>
            </a:pPr>
            <a:r>
              <a:rPr lang="en-US" sz="2400" i="1" dirty="0">
                <a:solidFill>
                  <a:srgbClr val="C00000"/>
                </a:solidFill>
                <a:sym typeface="Wingdings" pitchFamily="2" charset="2"/>
              </a:rPr>
              <a:t> Very simplistic – parameters based on meta-analyses of field studies</a:t>
            </a:r>
            <a:endParaRPr lang="en-US" sz="2400" i="1" dirty="0">
              <a:solidFill>
                <a:srgbClr val="C00000"/>
              </a:solidFill>
            </a:endParaRPr>
          </a:p>
        </p:txBody>
      </p:sp>
      <p:sp>
        <p:nvSpPr>
          <p:cNvPr id="4" name="Slide Number Placeholder 3">
            <a:extLst>
              <a:ext uri="{FF2B5EF4-FFF2-40B4-BE49-F238E27FC236}">
                <a16:creationId xmlns:a16="http://schemas.microsoft.com/office/drawing/2014/main" id="{0A82900D-D7CC-DD4F-8F33-3E063A9E3FDC}"/>
              </a:ext>
            </a:extLst>
          </p:cNvPr>
          <p:cNvSpPr>
            <a:spLocks noGrp="1"/>
          </p:cNvSpPr>
          <p:nvPr>
            <p:ph type="sldNum" sz="quarter" idx="12"/>
          </p:nvPr>
        </p:nvSpPr>
        <p:spPr/>
        <p:txBody>
          <a:bodyPr/>
          <a:lstStyle/>
          <a:p>
            <a:fld id="{0D3EA2A3-9E4C-0E40-A1FD-275CDDA6F426}" type="slidenum">
              <a:rPr lang="en-US" smtClean="0"/>
              <a:t>17</a:t>
            </a:fld>
            <a:endParaRPr lang="en-US"/>
          </a:p>
        </p:txBody>
      </p:sp>
      <p:pic>
        <p:nvPicPr>
          <p:cNvPr id="5" name="Picture 4" descr="A close up of a logo&#10;&#10;Description automatically generated">
            <a:extLst>
              <a:ext uri="{FF2B5EF4-FFF2-40B4-BE49-F238E27FC236}">
                <a16:creationId xmlns:a16="http://schemas.microsoft.com/office/drawing/2014/main" id="{A322E96D-65BC-F74E-B42F-99BA8AA03327}"/>
              </a:ext>
            </a:extLst>
          </p:cNvPr>
          <p:cNvPicPr>
            <a:picLocks noChangeAspect="1"/>
          </p:cNvPicPr>
          <p:nvPr/>
        </p:nvPicPr>
        <p:blipFill>
          <a:blip r:embed="rId3"/>
          <a:stretch>
            <a:fillRect/>
          </a:stretch>
        </p:blipFill>
        <p:spPr>
          <a:xfrm>
            <a:off x="7317305" y="3429000"/>
            <a:ext cx="4669908" cy="2567588"/>
          </a:xfrm>
          <a:prstGeom prst="rect">
            <a:avLst/>
          </a:prstGeom>
        </p:spPr>
      </p:pic>
    </p:spTree>
    <p:extLst>
      <p:ext uri="{BB962C8B-B14F-4D97-AF65-F5344CB8AC3E}">
        <p14:creationId xmlns:p14="http://schemas.microsoft.com/office/powerpoint/2010/main" val="6447431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EF186-9102-7B4A-BBE7-C497467805B5}"/>
              </a:ext>
            </a:extLst>
          </p:cNvPr>
          <p:cNvSpPr>
            <a:spLocks noGrp="1"/>
          </p:cNvSpPr>
          <p:nvPr>
            <p:ph type="title"/>
          </p:nvPr>
        </p:nvSpPr>
        <p:spPr/>
        <p:txBody>
          <a:bodyPr/>
          <a:lstStyle/>
          <a:p>
            <a:r>
              <a:rPr lang="en-US" dirty="0"/>
              <a:t>Soil Carbon Cycling</a:t>
            </a:r>
          </a:p>
        </p:txBody>
      </p:sp>
      <p:sp>
        <p:nvSpPr>
          <p:cNvPr id="3" name="Content Placeholder 2">
            <a:extLst>
              <a:ext uri="{FF2B5EF4-FFF2-40B4-BE49-F238E27FC236}">
                <a16:creationId xmlns:a16="http://schemas.microsoft.com/office/drawing/2014/main" id="{EF7E79E6-4D2B-8A4D-9CE5-6F57E613A471}"/>
              </a:ext>
            </a:extLst>
          </p:cNvPr>
          <p:cNvSpPr>
            <a:spLocks noGrp="1"/>
          </p:cNvSpPr>
          <p:nvPr>
            <p:ph idx="1"/>
          </p:nvPr>
        </p:nvSpPr>
        <p:spPr>
          <a:xfrm>
            <a:off x="575153" y="1540376"/>
            <a:ext cx="4973877" cy="4710112"/>
          </a:xfrm>
        </p:spPr>
        <p:txBody>
          <a:bodyPr>
            <a:normAutofit fontScale="85000" lnSpcReduction="20000"/>
          </a:bodyPr>
          <a:lstStyle/>
          <a:p>
            <a:pPr>
              <a:spcAft>
                <a:spcPts val="600"/>
              </a:spcAft>
            </a:pPr>
            <a:r>
              <a:rPr lang="en-US" sz="2400" dirty="0"/>
              <a:t>In many TEMs, soil C cycle is based on the CENTURY model (Parton et al., 1987; 1988; 1992; 1993).</a:t>
            </a:r>
          </a:p>
          <a:p>
            <a:pPr>
              <a:spcAft>
                <a:spcPts val="600"/>
              </a:spcAft>
            </a:pPr>
            <a:r>
              <a:rPr lang="en-US" sz="2400" dirty="0"/>
              <a:t>Models carbon decomposition by microbes (and release of CO2 when microbes respire)</a:t>
            </a:r>
          </a:p>
          <a:p>
            <a:pPr>
              <a:spcAft>
                <a:spcPts val="600"/>
              </a:spcAft>
            </a:pPr>
            <a:r>
              <a:rPr lang="en-US" sz="2400" dirty="0"/>
              <a:t>Therefore, transfer of C between different C pools with different residence times (and release of CO</a:t>
            </a:r>
            <a:r>
              <a:rPr lang="en-US" sz="2400" baseline="-25000" dirty="0"/>
              <a:t>2</a:t>
            </a:r>
            <a:r>
              <a:rPr lang="en-US" sz="2400" dirty="0"/>
              <a:t> at same time) </a:t>
            </a:r>
          </a:p>
          <a:p>
            <a:pPr>
              <a:spcAft>
                <a:spcPts val="600"/>
              </a:spcAft>
            </a:pPr>
            <a:r>
              <a:rPr lang="en-US" sz="2400" dirty="0"/>
              <a:t>Litter broken down into structural and metabolic C (based on lignin-to-Nitrogen ratio </a:t>
            </a:r>
            <a:r>
              <a:rPr lang="en-US" sz="2400" dirty="0">
                <a:sym typeface="Wingdings" pitchFamily="2" charset="2"/>
              </a:rPr>
              <a:t> all lignin in structural pool)</a:t>
            </a:r>
            <a:endParaRPr lang="en-US" sz="2400" dirty="0"/>
          </a:p>
          <a:p>
            <a:pPr>
              <a:spcAft>
                <a:spcPts val="600"/>
              </a:spcAft>
            </a:pPr>
            <a:r>
              <a:rPr lang="en-US" sz="2400" dirty="0"/>
              <a:t>Fluxes to short-term active pool (microbial pools) </a:t>
            </a:r>
            <a:r>
              <a:rPr lang="en-US" sz="2400" dirty="0">
                <a:sym typeface="Wingdings" pitchFamily="2" charset="2"/>
              </a:rPr>
              <a:t> most decomposition happens</a:t>
            </a:r>
          </a:p>
          <a:p>
            <a:pPr>
              <a:spcAft>
                <a:spcPts val="600"/>
              </a:spcAft>
            </a:pPr>
            <a:r>
              <a:rPr lang="en-US" sz="2400" dirty="0">
                <a:sym typeface="Wingdings" pitchFamily="2" charset="2"/>
              </a:rPr>
              <a:t>And then to long-term “slow” and “passive” pools</a:t>
            </a:r>
            <a:endParaRPr lang="en-US" sz="2400" dirty="0"/>
          </a:p>
        </p:txBody>
      </p:sp>
      <p:sp>
        <p:nvSpPr>
          <p:cNvPr id="4" name="Slide Number Placeholder 3">
            <a:extLst>
              <a:ext uri="{FF2B5EF4-FFF2-40B4-BE49-F238E27FC236}">
                <a16:creationId xmlns:a16="http://schemas.microsoft.com/office/drawing/2014/main" id="{4420A22C-446F-1A45-B67F-9A804CCCBA70}"/>
              </a:ext>
            </a:extLst>
          </p:cNvPr>
          <p:cNvSpPr>
            <a:spLocks noGrp="1"/>
          </p:cNvSpPr>
          <p:nvPr>
            <p:ph type="sldNum" sz="quarter" idx="12"/>
          </p:nvPr>
        </p:nvSpPr>
        <p:spPr>
          <a:xfrm>
            <a:off x="9299532" y="6492875"/>
            <a:ext cx="2743200" cy="365125"/>
          </a:xfrm>
        </p:spPr>
        <p:txBody>
          <a:bodyPr/>
          <a:lstStyle/>
          <a:p>
            <a:fld id="{0D3EA2A3-9E4C-0E40-A1FD-275CDDA6F426}" type="slidenum">
              <a:rPr lang="en-US" smtClean="0"/>
              <a:t>18</a:t>
            </a:fld>
            <a:endParaRPr lang="en-US" dirty="0"/>
          </a:p>
        </p:txBody>
      </p:sp>
      <p:pic>
        <p:nvPicPr>
          <p:cNvPr id="6" name="Picture 5">
            <a:extLst>
              <a:ext uri="{FF2B5EF4-FFF2-40B4-BE49-F238E27FC236}">
                <a16:creationId xmlns:a16="http://schemas.microsoft.com/office/drawing/2014/main" id="{E06A799D-A644-1142-AB3A-7136302036B6}"/>
              </a:ext>
            </a:extLst>
          </p:cNvPr>
          <p:cNvPicPr>
            <a:picLocks noChangeAspect="1"/>
          </p:cNvPicPr>
          <p:nvPr/>
        </p:nvPicPr>
        <p:blipFill>
          <a:blip r:embed="rId3"/>
          <a:stretch>
            <a:fillRect/>
          </a:stretch>
        </p:blipFill>
        <p:spPr>
          <a:xfrm>
            <a:off x="5812077" y="0"/>
            <a:ext cx="5549102" cy="6858000"/>
          </a:xfrm>
          <a:prstGeom prst="rect">
            <a:avLst/>
          </a:prstGeom>
        </p:spPr>
      </p:pic>
      <p:sp>
        <p:nvSpPr>
          <p:cNvPr id="7" name="TextBox 6">
            <a:extLst>
              <a:ext uri="{FF2B5EF4-FFF2-40B4-BE49-F238E27FC236}">
                <a16:creationId xmlns:a16="http://schemas.microsoft.com/office/drawing/2014/main" id="{602C747F-880F-1F48-ACEE-80A72C00AEEA}"/>
              </a:ext>
            </a:extLst>
          </p:cNvPr>
          <p:cNvSpPr txBox="1"/>
          <p:nvPr/>
        </p:nvSpPr>
        <p:spPr>
          <a:xfrm>
            <a:off x="9532307" y="6492875"/>
            <a:ext cx="2091919" cy="369332"/>
          </a:xfrm>
          <a:prstGeom prst="rect">
            <a:avLst/>
          </a:prstGeom>
          <a:noFill/>
        </p:spPr>
        <p:txBody>
          <a:bodyPr wrap="square" rtlCol="0">
            <a:spAutoFit/>
          </a:bodyPr>
          <a:lstStyle/>
          <a:p>
            <a:r>
              <a:rPr lang="en-US" i="1" dirty="0"/>
              <a:t>Parton et al. (1988)</a:t>
            </a:r>
          </a:p>
        </p:txBody>
      </p:sp>
    </p:spTree>
    <p:extLst>
      <p:ext uri="{BB962C8B-B14F-4D97-AF65-F5344CB8AC3E}">
        <p14:creationId xmlns:p14="http://schemas.microsoft.com/office/powerpoint/2010/main" val="14435807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EF186-9102-7B4A-BBE7-C497467805B5}"/>
              </a:ext>
            </a:extLst>
          </p:cNvPr>
          <p:cNvSpPr>
            <a:spLocks noGrp="1"/>
          </p:cNvSpPr>
          <p:nvPr>
            <p:ph type="title"/>
          </p:nvPr>
        </p:nvSpPr>
        <p:spPr/>
        <p:txBody>
          <a:bodyPr/>
          <a:lstStyle/>
          <a:p>
            <a:r>
              <a:rPr lang="en-US" dirty="0"/>
              <a:t>Soil Carbon Cycling</a:t>
            </a:r>
          </a:p>
        </p:txBody>
      </p:sp>
      <p:sp>
        <p:nvSpPr>
          <p:cNvPr id="3" name="Content Placeholder 2">
            <a:extLst>
              <a:ext uri="{FF2B5EF4-FFF2-40B4-BE49-F238E27FC236}">
                <a16:creationId xmlns:a16="http://schemas.microsoft.com/office/drawing/2014/main" id="{EF7E79E6-4D2B-8A4D-9CE5-6F57E613A471}"/>
              </a:ext>
            </a:extLst>
          </p:cNvPr>
          <p:cNvSpPr>
            <a:spLocks noGrp="1"/>
          </p:cNvSpPr>
          <p:nvPr>
            <p:ph idx="1"/>
          </p:nvPr>
        </p:nvSpPr>
        <p:spPr>
          <a:xfrm>
            <a:off x="328613" y="1471613"/>
            <a:ext cx="5372100" cy="5021261"/>
          </a:xfrm>
        </p:spPr>
        <p:txBody>
          <a:bodyPr>
            <a:normAutofit fontScale="92500" lnSpcReduction="10000"/>
          </a:bodyPr>
          <a:lstStyle/>
          <a:p>
            <a:pPr>
              <a:spcAft>
                <a:spcPts val="600"/>
              </a:spcAft>
            </a:pPr>
            <a:r>
              <a:rPr lang="en-US" sz="2400" dirty="0"/>
              <a:t>Each of these pools has a decay or turnover rate (1/residence time </a:t>
            </a:r>
            <a:r>
              <a:rPr lang="en-US" sz="2400" dirty="0">
                <a:sym typeface="Wingdings" pitchFamily="2" charset="2"/>
              </a:rPr>
              <a:t> shown in brackets)</a:t>
            </a:r>
          </a:p>
          <a:p>
            <a:pPr>
              <a:spcAft>
                <a:spcPts val="600"/>
              </a:spcAft>
            </a:pPr>
            <a:r>
              <a:rPr lang="en-US" sz="2400" dirty="0">
                <a:sym typeface="Wingdings" pitchFamily="2" charset="2"/>
              </a:rPr>
              <a:t>Flux of C between pools depends upon: </a:t>
            </a:r>
          </a:p>
          <a:p>
            <a:pPr lvl="1">
              <a:spcAft>
                <a:spcPts val="600"/>
              </a:spcAft>
            </a:pPr>
            <a:r>
              <a:rPr lang="en-US" sz="2000" dirty="0">
                <a:sym typeface="Wingdings" pitchFamily="2" charset="2"/>
              </a:rPr>
              <a:t>Amount of C in pool</a:t>
            </a:r>
          </a:p>
          <a:p>
            <a:pPr lvl="1">
              <a:spcAft>
                <a:spcPts val="600"/>
              </a:spcAft>
            </a:pPr>
            <a:r>
              <a:rPr lang="en-US" sz="2000" dirty="0">
                <a:sym typeface="Wingdings" pitchFamily="2" charset="2"/>
              </a:rPr>
              <a:t>Temperature </a:t>
            </a:r>
            <a:r>
              <a:rPr lang="en-US" sz="2000" i="1" dirty="0">
                <a:sym typeface="Wingdings" pitchFamily="2" charset="2"/>
              </a:rPr>
              <a:t>f(T)</a:t>
            </a:r>
            <a:r>
              <a:rPr lang="en-US" sz="2000" dirty="0">
                <a:sym typeface="Wingdings" pitchFamily="2" charset="2"/>
              </a:rPr>
              <a:t> and moisture </a:t>
            </a:r>
            <a:r>
              <a:rPr lang="en-US" sz="2000" i="1" dirty="0">
                <a:sym typeface="Wingdings" pitchFamily="2" charset="2"/>
              </a:rPr>
              <a:t>f(W) </a:t>
            </a:r>
            <a:r>
              <a:rPr lang="en-US" sz="2000" dirty="0">
                <a:sym typeface="Wingdings" pitchFamily="2" charset="2"/>
              </a:rPr>
              <a:t>limitations</a:t>
            </a:r>
          </a:p>
          <a:p>
            <a:pPr lvl="1">
              <a:spcAft>
                <a:spcPts val="600"/>
              </a:spcAft>
            </a:pPr>
            <a:r>
              <a:rPr lang="en-US" sz="2000" dirty="0">
                <a:sym typeface="Wingdings" pitchFamily="2" charset="2"/>
              </a:rPr>
              <a:t>Turnover rate</a:t>
            </a:r>
          </a:p>
          <a:p>
            <a:pPr lvl="1">
              <a:spcAft>
                <a:spcPts val="600"/>
              </a:spcAft>
            </a:pPr>
            <a:r>
              <a:rPr lang="en-US" sz="2000" dirty="0">
                <a:sym typeface="Wingdings" pitchFamily="2" charset="2"/>
              </a:rPr>
              <a:t>Microbial efficiency of the pool (M</a:t>
            </a:r>
            <a:r>
              <a:rPr lang="en-US" sz="2000" baseline="-25000" dirty="0">
                <a:sym typeface="Wingdings" pitchFamily="2" charset="2"/>
              </a:rPr>
              <a:t>e</a:t>
            </a:r>
            <a:r>
              <a:rPr lang="en-US" sz="2000" dirty="0">
                <a:sym typeface="Wingdings" pitchFamily="2" charset="2"/>
              </a:rPr>
              <a:t>)</a:t>
            </a:r>
          </a:p>
          <a:p>
            <a:pPr lvl="1">
              <a:spcAft>
                <a:spcPts val="600"/>
              </a:spcAft>
            </a:pPr>
            <a:r>
              <a:rPr lang="en-US" sz="2000" dirty="0">
                <a:sym typeface="Wingdings" pitchFamily="2" charset="2"/>
              </a:rPr>
              <a:t>Soil texture also mediates</a:t>
            </a:r>
          </a:p>
          <a:p>
            <a:pPr>
              <a:spcAft>
                <a:spcPts val="600"/>
              </a:spcAft>
            </a:pPr>
            <a:r>
              <a:rPr lang="en-US" sz="2400" dirty="0">
                <a:sym typeface="Wingdings" pitchFamily="2" charset="2"/>
              </a:rPr>
              <a:t>Flux of C then partitioned into:</a:t>
            </a:r>
          </a:p>
          <a:p>
            <a:pPr lvl="1">
              <a:spcAft>
                <a:spcPts val="600"/>
              </a:spcAft>
            </a:pPr>
            <a:r>
              <a:rPr lang="en-US" sz="2000" dirty="0">
                <a:sym typeface="Wingdings" pitchFamily="2" charset="2"/>
              </a:rPr>
              <a:t>C that gets transferred to next pool; and</a:t>
            </a:r>
          </a:p>
          <a:p>
            <a:pPr lvl="1">
              <a:spcAft>
                <a:spcPts val="600"/>
              </a:spcAft>
            </a:pPr>
            <a:r>
              <a:rPr lang="en-US" sz="2000" dirty="0">
                <a:sym typeface="Wingdings" pitchFamily="2" charset="2"/>
              </a:rPr>
              <a:t>CO</a:t>
            </a:r>
            <a:r>
              <a:rPr lang="en-US" sz="2000" baseline="-25000" dirty="0">
                <a:sym typeface="Wingdings" pitchFamily="2" charset="2"/>
              </a:rPr>
              <a:t>2</a:t>
            </a:r>
            <a:r>
              <a:rPr lang="en-US" sz="2000" dirty="0">
                <a:sym typeface="Wingdings" pitchFamily="2" charset="2"/>
              </a:rPr>
              <a:t> released to atmosphere (i.e. microbial or “heterotrophic” respiration)</a:t>
            </a:r>
          </a:p>
        </p:txBody>
      </p:sp>
      <p:sp>
        <p:nvSpPr>
          <p:cNvPr id="4" name="Slide Number Placeholder 3">
            <a:extLst>
              <a:ext uri="{FF2B5EF4-FFF2-40B4-BE49-F238E27FC236}">
                <a16:creationId xmlns:a16="http://schemas.microsoft.com/office/drawing/2014/main" id="{4420A22C-446F-1A45-B67F-9A804CCCBA70}"/>
              </a:ext>
            </a:extLst>
          </p:cNvPr>
          <p:cNvSpPr>
            <a:spLocks noGrp="1"/>
          </p:cNvSpPr>
          <p:nvPr>
            <p:ph type="sldNum" sz="quarter" idx="12"/>
          </p:nvPr>
        </p:nvSpPr>
        <p:spPr>
          <a:xfrm>
            <a:off x="9299532" y="6492875"/>
            <a:ext cx="2743200" cy="365125"/>
          </a:xfrm>
        </p:spPr>
        <p:txBody>
          <a:bodyPr/>
          <a:lstStyle/>
          <a:p>
            <a:fld id="{0D3EA2A3-9E4C-0E40-A1FD-275CDDA6F426}" type="slidenum">
              <a:rPr lang="en-US" smtClean="0"/>
              <a:t>19</a:t>
            </a:fld>
            <a:endParaRPr lang="en-US" dirty="0"/>
          </a:p>
        </p:txBody>
      </p:sp>
      <p:pic>
        <p:nvPicPr>
          <p:cNvPr id="6" name="Picture 5">
            <a:extLst>
              <a:ext uri="{FF2B5EF4-FFF2-40B4-BE49-F238E27FC236}">
                <a16:creationId xmlns:a16="http://schemas.microsoft.com/office/drawing/2014/main" id="{E06A799D-A644-1142-AB3A-7136302036B6}"/>
              </a:ext>
            </a:extLst>
          </p:cNvPr>
          <p:cNvPicPr>
            <a:picLocks noChangeAspect="1"/>
          </p:cNvPicPr>
          <p:nvPr/>
        </p:nvPicPr>
        <p:blipFill>
          <a:blip r:embed="rId3"/>
          <a:stretch>
            <a:fillRect/>
          </a:stretch>
        </p:blipFill>
        <p:spPr>
          <a:xfrm>
            <a:off x="5812077" y="0"/>
            <a:ext cx="5549102" cy="6858000"/>
          </a:xfrm>
          <a:prstGeom prst="rect">
            <a:avLst/>
          </a:prstGeom>
        </p:spPr>
      </p:pic>
      <p:sp>
        <p:nvSpPr>
          <p:cNvPr id="7" name="TextBox 6">
            <a:extLst>
              <a:ext uri="{FF2B5EF4-FFF2-40B4-BE49-F238E27FC236}">
                <a16:creationId xmlns:a16="http://schemas.microsoft.com/office/drawing/2014/main" id="{602C747F-880F-1F48-ACEE-80A72C00AEEA}"/>
              </a:ext>
            </a:extLst>
          </p:cNvPr>
          <p:cNvSpPr txBox="1"/>
          <p:nvPr/>
        </p:nvSpPr>
        <p:spPr>
          <a:xfrm>
            <a:off x="9532307" y="6492875"/>
            <a:ext cx="2091919" cy="369332"/>
          </a:xfrm>
          <a:prstGeom prst="rect">
            <a:avLst/>
          </a:prstGeom>
          <a:noFill/>
        </p:spPr>
        <p:txBody>
          <a:bodyPr wrap="square" rtlCol="0">
            <a:spAutoFit/>
          </a:bodyPr>
          <a:lstStyle/>
          <a:p>
            <a:r>
              <a:rPr lang="en-US" i="1" dirty="0"/>
              <a:t>Parton et al., 1988)</a:t>
            </a:r>
          </a:p>
        </p:txBody>
      </p:sp>
    </p:spTree>
    <p:extLst>
      <p:ext uri="{BB962C8B-B14F-4D97-AF65-F5344CB8AC3E}">
        <p14:creationId xmlns:p14="http://schemas.microsoft.com/office/powerpoint/2010/main" val="2140661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753B0-CF23-CC4A-B110-493DE25D453F}"/>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C850C1D3-65BA-F247-A88E-57509062BA22}"/>
              </a:ext>
            </a:extLst>
          </p:cNvPr>
          <p:cNvSpPr>
            <a:spLocks noGrp="1"/>
          </p:cNvSpPr>
          <p:nvPr>
            <p:ph idx="1"/>
          </p:nvPr>
        </p:nvSpPr>
        <p:spPr/>
        <p:txBody>
          <a:bodyPr/>
          <a:lstStyle/>
          <a:p>
            <a:r>
              <a:rPr lang="en-US" dirty="0"/>
              <a:t>Plant Carbon Cycle </a:t>
            </a:r>
          </a:p>
          <a:p>
            <a:r>
              <a:rPr lang="en-US" dirty="0"/>
              <a:t>Photosynthesis</a:t>
            </a:r>
          </a:p>
          <a:p>
            <a:r>
              <a:rPr lang="en-US" dirty="0"/>
              <a:t>Respiration fluxes</a:t>
            </a:r>
          </a:p>
          <a:p>
            <a:r>
              <a:rPr lang="en-US" dirty="0"/>
              <a:t>Allocation and biomass turnover</a:t>
            </a:r>
          </a:p>
          <a:p>
            <a:r>
              <a:rPr lang="en-US" dirty="0"/>
              <a:t>Soil carbon models</a:t>
            </a:r>
          </a:p>
          <a:p>
            <a:r>
              <a:rPr lang="en-US" dirty="0"/>
              <a:t>Nutrient cycles (briefly)</a:t>
            </a:r>
          </a:p>
          <a:p>
            <a:r>
              <a:rPr lang="en-US" dirty="0"/>
              <a:t>Disturbance (briefly)</a:t>
            </a:r>
          </a:p>
        </p:txBody>
      </p:sp>
      <p:sp>
        <p:nvSpPr>
          <p:cNvPr id="4" name="Slide Number Placeholder 3">
            <a:extLst>
              <a:ext uri="{FF2B5EF4-FFF2-40B4-BE49-F238E27FC236}">
                <a16:creationId xmlns:a16="http://schemas.microsoft.com/office/drawing/2014/main" id="{669D9EB2-95C1-234E-A404-78F8891718E4}"/>
              </a:ext>
            </a:extLst>
          </p:cNvPr>
          <p:cNvSpPr>
            <a:spLocks noGrp="1"/>
          </p:cNvSpPr>
          <p:nvPr>
            <p:ph type="sldNum" sz="quarter" idx="12"/>
          </p:nvPr>
        </p:nvSpPr>
        <p:spPr/>
        <p:txBody>
          <a:bodyPr/>
          <a:lstStyle/>
          <a:p>
            <a:fld id="{0D3EA2A3-9E4C-0E40-A1FD-275CDDA6F426}" type="slidenum">
              <a:rPr lang="en-US" smtClean="0"/>
              <a:t>2</a:t>
            </a:fld>
            <a:endParaRPr lang="en-US"/>
          </a:p>
        </p:txBody>
      </p:sp>
    </p:spTree>
    <p:extLst>
      <p:ext uri="{BB962C8B-B14F-4D97-AF65-F5344CB8AC3E}">
        <p14:creationId xmlns:p14="http://schemas.microsoft.com/office/powerpoint/2010/main" val="22448621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EF186-9102-7B4A-BBE7-C497467805B5}"/>
              </a:ext>
            </a:extLst>
          </p:cNvPr>
          <p:cNvSpPr>
            <a:spLocks noGrp="1"/>
          </p:cNvSpPr>
          <p:nvPr>
            <p:ph type="title"/>
          </p:nvPr>
        </p:nvSpPr>
        <p:spPr/>
        <p:txBody>
          <a:bodyPr/>
          <a:lstStyle/>
          <a:p>
            <a:r>
              <a:rPr lang="en-US" dirty="0"/>
              <a:t>Soil Carbon Cycling</a:t>
            </a:r>
          </a:p>
        </p:txBody>
      </p:sp>
      <p:sp>
        <p:nvSpPr>
          <p:cNvPr id="4" name="Slide Number Placeholder 3">
            <a:extLst>
              <a:ext uri="{FF2B5EF4-FFF2-40B4-BE49-F238E27FC236}">
                <a16:creationId xmlns:a16="http://schemas.microsoft.com/office/drawing/2014/main" id="{4420A22C-446F-1A45-B67F-9A804CCCBA70}"/>
              </a:ext>
            </a:extLst>
          </p:cNvPr>
          <p:cNvSpPr>
            <a:spLocks noGrp="1"/>
          </p:cNvSpPr>
          <p:nvPr>
            <p:ph type="sldNum" sz="quarter" idx="12"/>
          </p:nvPr>
        </p:nvSpPr>
        <p:spPr>
          <a:xfrm>
            <a:off x="9299532" y="6492875"/>
            <a:ext cx="2743200" cy="365125"/>
          </a:xfrm>
        </p:spPr>
        <p:txBody>
          <a:bodyPr/>
          <a:lstStyle/>
          <a:p>
            <a:fld id="{0D3EA2A3-9E4C-0E40-A1FD-275CDDA6F426}" type="slidenum">
              <a:rPr lang="en-US" smtClean="0"/>
              <a:t>20</a:t>
            </a:fld>
            <a:endParaRPr lang="en-US" dirty="0"/>
          </a:p>
        </p:txBody>
      </p:sp>
      <p:pic>
        <p:nvPicPr>
          <p:cNvPr id="6" name="Picture 5">
            <a:extLst>
              <a:ext uri="{FF2B5EF4-FFF2-40B4-BE49-F238E27FC236}">
                <a16:creationId xmlns:a16="http://schemas.microsoft.com/office/drawing/2014/main" id="{E06A799D-A644-1142-AB3A-7136302036B6}"/>
              </a:ext>
            </a:extLst>
          </p:cNvPr>
          <p:cNvPicPr>
            <a:picLocks noChangeAspect="1"/>
          </p:cNvPicPr>
          <p:nvPr/>
        </p:nvPicPr>
        <p:blipFill>
          <a:blip r:embed="rId3"/>
          <a:stretch>
            <a:fillRect/>
          </a:stretch>
        </p:blipFill>
        <p:spPr>
          <a:xfrm>
            <a:off x="5812077" y="0"/>
            <a:ext cx="5549102" cy="6858000"/>
          </a:xfrm>
          <a:prstGeom prst="rect">
            <a:avLst/>
          </a:prstGeom>
        </p:spPr>
      </p:pic>
      <p:sp>
        <p:nvSpPr>
          <p:cNvPr id="7" name="TextBox 6">
            <a:extLst>
              <a:ext uri="{FF2B5EF4-FFF2-40B4-BE49-F238E27FC236}">
                <a16:creationId xmlns:a16="http://schemas.microsoft.com/office/drawing/2014/main" id="{602C747F-880F-1F48-ACEE-80A72C00AEEA}"/>
              </a:ext>
            </a:extLst>
          </p:cNvPr>
          <p:cNvSpPr txBox="1"/>
          <p:nvPr/>
        </p:nvSpPr>
        <p:spPr>
          <a:xfrm>
            <a:off x="9532307" y="6492875"/>
            <a:ext cx="2091919" cy="369332"/>
          </a:xfrm>
          <a:prstGeom prst="rect">
            <a:avLst/>
          </a:prstGeom>
          <a:noFill/>
        </p:spPr>
        <p:txBody>
          <a:bodyPr wrap="square" rtlCol="0">
            <a:spAutoFit/>
          </a:bodyPr>
          <a:lstStyle/>
          <a:p>
            <a:r>
              <a:rPr lang="en-US" i="1" dirty="0"/>
              <a:t>Parton et al. (1988)</a:t>
            </a:r>
          </a:p>
        </p:txBody>
      </p:sp>
      <p:sp>
        <p:nvSpPr>
          <p:cNvPr id="9" name="TextBox 8">
            <a:extLst>
              <a:ext uri="{FF2B5EF4-FFF2-40B4-BE49-F238E27FC236}">
                <a16:creationId xmlns:a16="http://schemas.microsoft.com/office/drawing/2014/main" id="{2D5DA513-3368-0F48-94C0-5F646F607A74}"/>
              </a:ext>
            </a:extLst>
          </p:cNvPr>
          <p:cNvSpPr txBox="1"/>
          <p:nvPr/>
        </p:nvSpPr>
        <p:spPr>
          <a:xfrm>
            <a:off x="538620" y="1459147"/>
            <a:ext cx="5135671" cy="4347344"/>
          </a:xfrm>
          <a:prstGeom prst="rect">
            <a:avLst/>
          </a:prstGeom>
          <a:noFill/>
        </p:spPr>
        <p:txBody>
          <a:bodyPr wrap="square" rtlCol="0">
            <a:spAutoFit/>
          </a:bodyPr>
          <a:lstStyle/>
          <a:p>
            <a:pPr marL="285750" indent="-285750">
              <a:buFont typeface="Wingdings" pitchFamily="2" charset="2"/>
              <a:buChar char="Ø"/>
            </a:pPr>
            <a:r>
              <a:rPr lang="en-US" dirty="0"/>
              <a:t>Temperature limitation:</a:t>
            </a:r>
          </a:p>
          <a:p>
            <a:endParaRPr lang="en-US" sz="1050" i="1" dirty="0"/>
          </a:p>
          <a:p>
            <a:r>
              <a:rPr lang="en-US" sz="2000" i="1" dirty="0"/>
              <a:t>	</a:t>
            </a:r>
            <a:r>
              <a:rPr lang="en-US" sz="2000" i="1" dirty="0">
                <a:latin typeface="Bell MT" panose="02020503060305020303" pitchFamily="18" charset="77"/>
              </a:rPr>
              <a:t>f</a:t>
            </a:r>
            <a:r>
              <a:rPr lang="en-US" sz="2000" dirty="0">
                <a:latin typeface="Bell MT" panose="02020503060305020303" pitchFamily="18" charset="77"/>
              </a:rPr>
              <a:t>(</a:t>
            </a:r>
            <a:r>
              <a:rPr lang="en-US" sz="2000" i="1" dirty="0">
                <a:latin typeface="Bell MT" panose="02020503060305020303" pitchFamily="18" charset="77"/>
              </a:rPr>
              <a:t>T</a:t>
            </a:r>
            <a:r>
              <a:rPr lang="en-US" sz="2000" dirty="0">
                <a:latin typeface="Bell MT" panose="02020503060305020303" pitchFamily="18" charset="77"/>
              </a:rPr>
              <a:t>)=</a:t>
            </a:r>
            <a:r>
              <a:rPr lang="en-US" sz="2000" i="1" dirty="0">
                <a:latin typeface="Bell MT" panose="02020503060305020303" pitchFamily="18" charset="77"/>
              </a:rPr>
              <a:t>Q</a:t>
            </a:r>
            <a:r>
              <a:rPr lang="en-US" sz="2000" dirty="0">
                <a:latin typeface="Bell MT" panose="02020503060305020303" pitchFamily="18" charset="77"/>
              </a:rPr>
              <a:t>10</a:t>
            </a:r>
            <a:r>
              <a:rPr lang="en-US" sz="2000" baseline="30000" dirty="0">
                <a:latin typeface="Bell MT" panose="02020503060305020303" pitchFamily="18" charset="77"/>
              </a:rPr>
              <a:t>((</a:t>
            </a:r>
            <a:r>
              <a:rPr lang="en-US" sz="2000" i="1" baseline="30000" dirty="0">
                <a:latin typeface="Bell MT" panose="02020503060305020303" pitchFamily="18" charset="77"/>
              </a:rPr>
              <a:t>T</a:t>
            </a:r>
            <a:r>
              <a:rPr lang="en-US" sz="2000" baseline="30000" dirty="0">
                <a:latin typeface="Bell MT" panose="02020503060305020303" pitchFamily="18" charset="77"/>
              </a:rPr>
              <a:t>−30)/10) </a:t>
            </a:r>
          </a:p>
          <a:p>
            <a:endParaRPr lang="en-US" sz="1200" dirty="0"/>
          </a:p>
          <a:p>
            <a:pPr marL="285750" indent="-285750">
              <a:buFont typeface="Arial" panose="020B0604020202020204" pitchFamily="34" charset="0"/>
              <a:buChar char="•"/>
            </a:pPr>
            <a:r>
              <a:rPr lang="en-US" dirty="0">
                <a:sym typeface="Wingdings" pitchFamily="2" charset="2"/>
              </a:rPr>
              <a:t>Q10 = increase in C decomposition rate with 10°C rise in temperature (</a:t>
            </a:r>
            <a:r>
              <a:rPr lang="en-US" i="1" dirty="0">
                <a:sym typeface="Wingdings" pitchFamily="2" charset="2"/>
              </a:rPr>
              <a:t>T</a:t>
            </a:r>
            <a:r>
              <a:rPr lang="en-US" dirty="0">
                <a:sym typeface="Wingdings" pitchFamily="2" charset="2"/>
              </a:rPr>
              <a:t>).</a:t>
            </a:r>
          </a:p>
          <a:p>
            <a:pPr marL="285750" indent="-285750">
              <a:buFont typeface="Arial" panose="020B0604020202020204" pitchFamily="34" charset="0"/>
              <a:buChar char="•"/>
            </a:pPr>
            <a:r>
              <a:rPr lang="en-US" dirty="0">
                <a:sym typeface="Wingdings" pitchFamily="2" charset="2"/>
              </a:rPr>
              <a:t>Q10 often ~2  near exponential increase in decomposition with T.</a:t>
            </a:r>
          </a:p>
          <a:p>
            <a:r>
              <a:rPr lang="en-US" dirty="0"/>
              <a:t> </a:t>
            </a:r>
          </a:p>
          <a:p>
            <a:pPr marL="285750" indent="-285750">
              <a:buFont typeface="Wingdings" pitchFamily="2" charset="2"/>
              <a:buChar char="Ø"/>
            </a:pPr>
            <a:r>
              <a:rPr lang="en-US" dirty="0"/>
              <a:t>Moisture limitation: empirical functions that limit decomposition at high and low soil moisture</a:t>
            </a:r>
          </a:p>
          <a:p>
            <a:pPr marL="742950" lvl="1" indent="-285750">
              <a:buFont typeface="Arial" panose="020B0604020202020204" pitchFamily="34" charset="0"/>
              <a:buChar char="•"/>
            </a:pPr>
            <a:r>
              <a:rPr lang="en-US" dirty="0"/>
              <a:t>Dependent on soil texture</a:t>
            </a:r>
          </a:p>
          <a:p>
            <a:endParaRPr lang="en-US" dirty="0"/>
          </a:p>
          <a:p>
            <a:r>
              <a:rPr lang="en-US" dirty="0"/>
              <a:t>	</a:t>
            </a:r>
          </a:p>
          <a:p>
            <a:endParaRPr lang="en-US" dirty="0"/>
          </a:p>
          <a:p>
            <a:endParaRPr lang="en-US" dirty="0"/>
          </a:p>
        </p:txBody>
      </p:sp>
      <p:grpSp>
        <p:nvGrpSpPr>
          <p:cNvPr id="14" name="Group 13">
            <a:extLst>
              <a:ext uri="{FF2B5EF4-FFF2-40B4-BE49-F238E27FC236}">
                <a16:creationId xmlns:a16="http://schemas.microsoft.com/office/drawing/2014/main" id="{FB0CBAE1-CBA0-1A4B-B25B-EDCF3D11154A}"/>
              </a:ext>
            </a:extLst>
          </p:cNvPr>
          <p:cNvGrpSpPr/>
          <p:nvPr/>
        </p:nvGrpSpPr>
        <p:grpSpPr>
          <a:xfrm>
            <a:off x="2605304" y="4783356"/>
            <a:ext cx="2091920" cy="1953270"/>
            <a:chOff x="2476240" y="5006531"/>
            <a:chExt cx="2227720" cy="2080069"/>
          </a:xfrm>
        </p:grpSpPr>
        <p:pic>
          <p:nvPicPr>
            <p:cNvPr id="11" name="Picture 10">
              <a:extLst>
                <a:ext uri="{FF2B5EF4-FFF2-40B4-BE49-F238E27FC236}">
                  <a16:creationId xmlns:a16="http://schemas.microsoft.com/office/drawing/2014/main" id="{B757E9D7-2D23-C14A-AB85-E4D877091667}"/>
                </a:ext>
              </a:extLst>
            </p:cNvPr>
            <p:cNvPicPr>
              <a:picLocks noChangeAspect="1"/>
            </p:cNvPicPr>
            <p:nvPr/>
          </p:nvPicPr>
          <p:blipFill>
            <a:blip r:embed="rId4"/>
            <a:stretch>
              <a:fillRect/>
            </a:stretch>
          </p:blipFill>
          <p:spPr>
            <a:xfrm>
              <a:off x="2887860" y="6629400"/>
              <a:ext cx="1816100" cy="457200"/>
            </a:xfrm>
            <a:prstGeom prst="rect">
              <a:avLst/>
            </a:prstGeom>
          </p:spPr>
        </p:pic>
        <p:pic>
          <p:nvPicPr>
            <p:cNvPr id="13" name="Picture 12">
              <a:extLst>
                <a:ext uri="{FF2B5EF4-FFF2-40B4-BE49-F238E27FC236}">
                  <a16:creationId xmlns:a16="http://schemas.microsoft.com/office/drawing/2014/main" id="{24EB2282-63CB-A045-A5D7-A630CA98CDE1}"/>
                </a:ext>
              </a:extLst>
            </p:cNvPr>
            <p:cNvPicPr>
              <a:picLocks noChangeAspect="1"/>
            </p:cNvPicPr>
            <p:nvPr/>
          </p:nvPicPr>
          <p:blipFill>
            <a:blip r:embed="rId5"/>
            <a:stretch>
              <a:fillRect/>
            </a:stretch>
          </p:blipFill>
          <p:spPr>
            <a:xfrm>
              <a:off x="2476240" y="5006531"/>
              <a:ext cx="2146300" cy="1651000"/>
            </a:xfrm>
            <a:prstGeom prst="rect">
              <a:avLst/>
            </a:prstGeom>
          </p:spPr>
        </p:pic>
      </p:grpSp>
      <p:sp>
        <p:nvSpPr>
          <p:cNvPr id="15" name="TextBox 14">
            <a:extLst>
              <a:ext uri="{FF2B5EF4-FFF2-40B4-BE49-F238E27FC236}">
                <a16:creationId xmlns:a16="http://schemas.microsoft.com/office/drawing/2014/main" id="{7AA034EA-059D-DE47-A23D-D057573DAF16}"/>
              </a:ext>
            </a:extLst>
          </p:cNvPr>
          <p:cNvSpPr txBox="1"/>
          <p:nvPr/>
        </p:nvSpPr>
        <p:spPr>
          <a:xfrm>
            <a:off x="73" y="6090295"/>
            <a:ext cx="2091919" cy="646331"/>
          </a:xfrm>
          <a:prstGeom prst="rect">
            <a:avLst/>
          </a:prstGeom>
          <a:noFill/>
        </p:spPr>
        <p:txBody>
          <a:bodyPr wrap="square" rtlCol="0">
            <a:spAutoFit/>
          </a:bodyPr>
          <a:lstStyle/>
          <a:p>
            <a:r>
              <a:rPr lang="en-US" i="1" dirty="0" err="1"/>
              <a:t>Moyano</a:t>
            </a:r>
            <a:r>
              <a:rPr lang="en-US" i="1" dirty="0"/>
              <a:t> et al. (2012; 2013)</a:t>
            </a:r>
          </a:p>
        </p:txBody>
      </p:sp>
    </p:spTree>
    <p:extLst>
      <p:ext uri="{BB962C8B-B14F-4D97-AF65-F5344CB8AC3E}">
        <p14:creationId xmlns:p14="http://schemas.microsoft.com/office/powerpoint/2010/main" val="41846017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EF186-9102-7B4A-BBE7-C497467805B5}"/>
              </a:ext>
            </a:extLst>
          </p:cNvPr>
          <p:cNvSpPr>
            <a:spLocks noGrp="1"/>
          </p:cNvSpPr>
          <p:nvPr>
            <p:ph type="title"/>
          </p:nvPr>
        </p:nvSpPr>
        <p:spPr/>
        <p:txBody>
          <a:bodyPr/>
          <a:lstStyle/>
          <a:p>
            <a:r>
              <a:rPr lang="en-US" dirty="0"/>
              <a:t>Soil Carbon Cycling – Example equations</a:t>
            </a:r>
          </a:p>
        </p:txBody>
      </p:sp>
      <p:sp>
        <p:nvSpPr>
          <p:cNvPr id="4" name="Slide Number Placeholder 3">
            <a:extLst>
              <a:ext uri="{FF2B5EF4-FFF2-40B4-BE49-F238E27FC236}">
                <a16:creationId xmlns:a16="http://schemas.microsoft.com/office/drawing/2014/main" id="{4420A22C-446F-1A45-B67F-9A804CCCBA70}"/>
              </a:ext>
            </a:extLst>
          </p:cNvPr>
          <p:cNvSpPr>
            <a:spLocks noGrp="1"/>
          </p:cNvSpPr>
          <p:nvPr>
            <p:ph type="sldNum" sz="quarter" idx="12"/>
          </p:nvPr>
        </p:nvSpPr>
        <p:spPr>
          <a:xfrm>
            <a:off x="9299532" y="6492875"/>
            <a:ext cx="2743200" cy="365125"/>
          </a:xfrm>
        </p:spPr>
        <p:txBody>
          <a:bodyPr/>
          <a:lstStyle/>
          <a:p>
            <a:fld id="{0D3EA2A3-9E4C-0E40-A1FD-275CDDA6F426}" type="slidenum">
              <a:rPr lang="en-US" smtClean="0"/>
              <a:t>21</a:t>
            </a:fld>
            <a:endParaRPr lang="en-US" dirty="0"/>
          </a:p>
        </p:txBody>
      </p:sp>
      <p:pic>
        <p:nvPicPr>
          <p:cNvPr id="10" name="Picture 9">
            <a:extLst>
              <a:ext uri="{FF2B5EF4-FFF2-40B4-BE49-F238E27FC236}">
                <a16:creationId xmlns:a16="http://schemas.microsoft.com/office/drawing/2014/main" id="{93ED6A75-EFCA-6A41-93E4-6DF4AAE7959C}"/>
              </a:ext>
            </a:extLst>
          </p:cNvPr>
          <p:cNvPicPr>
            <a:picLocks noChangeAspect="1"/>
          </p:cNvPicPr>
          <p:nvPr/>
        </p:nvPicPr>
        <p:blipFill>
          <a:blip r:embed="rId3"/>
          <a:stretch>
            <a:fillRect/>
          </a:stretch>
        </p:blipFill>
        <p:spPr>
          <a:xfrm>
            <a:off x="3343405" y="1873163"/>
            <a:ext cx="5022126" cy="1968326"/>
          </a:xfrm>
          <a:prstGeom prst="rect">
            <a:avLst/>
          </a:prstGeom>
        </p:spPr>
      </p:pic>
      <p:pic>
        <p:nvPicPr>
          <p:cNvPr id="12" name="Picture 11">
            <a:extLst>
              <a:ext uri="{FF2B5EF4-FFF2-40B4-BE49-F238E27FC236}">
                <a16:creationId xmlns:a16="http://schemas.microsoft.com/office/drawing/2014/main" id="{97BADD83-C654-C444-8BC7-DC519AE0E70A}"/>
              </a:ext>
            </a:extLst>
          </p:cNvPr>
          <p:cNvPicPr>
            <a:picLocks noChangeAspect="1"/>
          </p:cNvPicPr>
          <p:nvPr/>
        </p:nvPicPr>
        <p:blipFill>
          <a:blip r:embed="rId4"/>
          <a:stretch>
            <a:fillRect/>
          </a:stretch>
        </p:blipFill>
        <p:spPr>
          <a:xfrm>
            <a:off x="3343405" y="4200046"/>
            <a:ext cx="7691590" cy="812800"/>
          </a:xfrm>
          <a:prstGeom prst="rect">
            <a:avLst/>
          </a:prstGeom>
        </p:spPr>
      </p:pic>
      <p:sp>
        <p:nvSpPr>
          <p:cNvPr id="13" name="TextBox 12">
            <a:extLst>
              <a:ext uri="{FF2B5EF4-FFF2-40B4-BE49-F238E27FC236}">
                <a16:creationId xmlns:a16="http://schemas.microsoft.com/office/drawing/2014/main" id="{BDACDDBC-0803-BF46-A8DD-EFA75A3F6FCD}"/>
              </a:ext>
            </a:extLst>
          </p:cNvPr>
          <p:cNvSpPr txBox="1"/>
          <p:nvPr/>
        </p:nvSpPr>
        <p:spPr>
          <a:xfrm>
            <a:off x="400833" y="1873163"/>
            <a:ext cx="2242157" cy="646331"/>
          </a:xfrm>
          <a:prstGeom prst="rect">
            <a:avLst/>
          </a:prstGeom>
          <a:noFill/>
        </p:spPr>
        <p:txBody>
          <a:bodyPr wrap="square" rtlCol="0">
            <a:spAutoFit/>
          </a:bodyPr>
          <a:lstStyle/>
          <a:p>
            <a:pPr algn="ctr"/>
            <a:r>
              <a:rPr lang="en-US" dirty="0"/>
              <a:t>Carbon decomposed in litter pool</a:t>
            </a:r>
          </a:p>
        </p:txBody>
      </p:sp>
      <p:sp>
        <p:nvSpPr>
          <p:cNvPr id="16" name="TextBox 15">
            <a:extLst>
              <a:ext uri="{FF2B5EF4-FFF2-40B4-BE49-F238E27FC236}">
                <a16:creationId xmlns:a16="http://schemas.microsoft.com/office/drawing/2014/main" id="{108DCA47-52F4-7647-870B-06B58587A1AF}"/>
              </a:ext>
            </a:extLst>
          </p:cNvPr>
          <p:cNvSpPr txBox="1"/>
          <p:nvPr/>
        </p:nvSpPr>
        <p:spPr>
          <a:xfrm>
            <a:off x="400832" y="2993950"/>
            <a:ext cx="2242157" cy="646331"/>
          </a:xfrm>
          <a:prstGeom prst="rect">
            <a:avLst/>
          </a:prstGeom>
          <a:noFill/>
        </p:spPr>
        <p:txBody>
          <a:bodyPr wrap="square" rtlCol="0">
            <a:spAutoFit/>
          </a:bodyPr>
          <a:lstStyle/>
          <a:p>
            <a:pPr algn="ctr"/>
            <a:r>
              <a:rPr lang="en-US" dirty="0"/>
              <a:t>Change in soil C (in one pool)</a:t>
            </a:r>
          </a:p>
        </p:txBody>
      </p:sp>
      <p:sp>
        <p:nvSpPr>
          <p:cNvPr id="17" name="TextBox 16">
            <a:extLst>
              <a:ext uri="{FF2B5EF4-FFF2-40B4-BE49-F238E27FC236}">
                <a16:creationId xmlns:a16="http://schemas.microsoft.com/office/drawing/2014/main" id="{31E5F53A-ECBB-FD45-8841-14FACFAD2183}"/>
              </a:ext>
            </a:extLst>
          </p:cNvPr>
          <p:cNvSpPr txBox="1"/>
          <p:nvPr/>
        </p:nvSpPr>
        <p:spPr>
          <a:xfrm>
            <a:off x="227557" y="4156817"/>
            <a:ext cx="2242157" cy="923330"/>
          </a:xfrm>
          <a:prstGeom prst="rect">
            <a:avLst/>
          </a:prstGeom>
          <a:noFill/>
        </p:spPr>
        <p:txBody>
          <a:bodyPr wrap="square" rtlCol="0">
            <a:spAutoFit/>
          </a:bodyPr>
          <a:lstStyle/>
          <a:p>
            <a:pPr algn="ctr"/>
            <a:r>
              <a:rPr lang="en-US" dirty="0"/>
              <a:t>Heterotrophic respiration (CO</a:t>
            </a:r>
            <a:r>
              <a:rPr lang="en-US" baseline="-25000" dirty="0"/>
              <a:t>2</a:t>
            </a:r>
            <a:r>
              <a:rPr lang="en-US" dirty="0"/>
              <a:t> released)</a:t>
            </a:r>
          </a:p>
        </p:txBody>
      </p:sp>
      <p:sp>
        <p:nvSpPr>
          <p:cNvPr id="18" name="TextBox 17">
            <a:extLst>
              <a:ext uri="{FF2B5EF4-FFF2-40B4-BE49-F238E27FC236}">
                <a16:creationId xmlns:a16="http://schemas.microsoft.com/office/drawing/2014/main" id="{70D4095F-497D-DF4C-91E0-A50C41965AEB}"/>
              </a:ext>
            </a:extLst>
          </p:cNvPr>
          <p:cNvSpPr txBox="1"/>
          <p:nvPr/>
        </p:nvSpPr>
        <p:spPr>
          <a:xfrm>
            <a:off x="2642989" y="5412505"/>
            <a:ext cx="7139836" cy="1200329"/>
          </a:xfrm>
          <a:prstGeom prst="rect">
            <a:avLst/>
          </a:prstGeom>
          <a:noFill/>
        </p:spPr>
        <p:txBody>
          <a:bodyPr wrap="square" rtlCol="0">
            <a:spAutoFit/>
          </a:bodyPr>
          <a:lstStyle/>
          <a:p>
            <a:pPr marL="285750" indent="-285750">
              <a:buFont typeface="Wingdings" pitchFamily="2" charset="2"/>
              <a:buChar char="Ø"/>
            </a:pPr>
            <a:r>
              <a:rPr lang="en-US" i="1" dirty="0">
                <a:solidFill>
                  <a:srgbClr val="C00000"/>
                </a:solidFill>
                <a:sym typeface="Wingdings" pitchFamily="2" charset="2"/>
              </a:rPr>
              <a:t>First-order linear differential equations and linear dependence on environmental variables; therefore, easy to solve!</a:t>
            </a:r>
          </a:p>
          <a:p>
            <a:pPr marL="285750" indent="-285750">
              <a:buFont typeface="Wingdings" pitchFamily="2" charset="2"/>
              <a:buChar char="Ø"/>
            </a:pPr>
            <a:r>
              <a:rPr lang="en-US" i="1" dirty="0">
                <a:solidFill>
                  <a:srgbClr val="C00000"/>
                </a:solidFill>
                <a:sym typeface="Wingdings" pitchFamily="2" charset="2"/>
              </a:rPr>
              <a:t>Generally tend to calculate flux and changes in C pools per daily timestep, but can solve analytically (see p307 of textbook if interested)</a:t>
            </a:r>
            <a:endParaRPr lang="en-US" dirty="0"/>
          </a:p>
        </p:txBody>
      </p:sp>
    </p:spTree>
    <p:extLst>
      <p:ext uri="{BB962C8B-B14F-4D97-AF65-F5344CB8AC3E}">
        <p14:creationId xmlns:p14="http://schemas.microsoft.com/office/powerpoint/2010/main" val="35716475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DEC58-EFD2-AC42-AC0F-9E24161399F3}"/>
              </a:ext>
            </a:extLst>
          </p:cNvPr>
          <p:cNvSpPr>
            <a:spLocks noGrp="1"/>
          </p:cNvSpPr>
          <p:nvPr>
            <p:ph type="title"/>
          </p:nvPr>
        </p:nvSpPr>
        <p:spPr/>
        <p:txBody>
          <a:bodyPr/>
          <a:lstStyle/>
          <a:p>
            <a:r>
              <a:rPr lang="en-US" dirty="0"/>
              <a:t>Recent developments in soil C modeling</a:t>
            </a:r>
            <a:r>
              <a:rPr lang="en-US" dirty="0">
                <a:solidFill>
                  <a:srgbClr val="FF0000"/>
                </a:solidFill>
              </a:rPr>
              <a:t>*</a:t>
            </a:r>
          </a:p>
        </p:txBody>
      </p:sp>
      <p:sp>
        <p:nvSpPr>
          <p:cNvPr id="3" name="Content Placeholder 2">
            <a:extLst>
              <a:ext uri="{FF2B5EF4-FFF2-40B4-BE49-F238E27FC236}">
                <a16:creationId xmlns:a16="http://schemas.microsoft.com/office/drawing/2014/main" id="{0479D6A9-F670-0141-A087-6F5930AB96C0}"/>
              </a:ext>
            </a:extLst>
          </p:cNvPr>
          <p:cNvSpPr>
            <a:spLocks noGrp="1"/>
          </p:cNvSpPr>
          <p:nvPr>
            <p:ph idx="1"/>
          </p:nvPr>
        </p:nvSpPr>
        <p:spPr/>
        <p:txBody>
          <a:bodyPr>
            <a:normAutofit fontScale="92500" lnSpcReduction="20000"/>
          </a:bodyPr>
          <a:lstStyle/>
          <a:p>
            <a:r>
              <a:rPr lang="en-US" dirty="0"/>
              <a:t>Vertically resolved of soil C pools (especially useful for peatlands) </a:t>
            </a:r>
            <a:r>
              <a:rPr lang="en-US" dirty="0">
                <a:sym typeface="Wingdings" pitchFamily="2" charset="2"/>
              </a:rPr>
              <a:t> layers within soil</a:t>
            </a:r>
          </a:p>
          <a:p>
            <a:endParaRPr lang="en-US" dirty="0">
              <a:sym typeface="Wingdings" pitchFamily="2" charset="2"/>
            </a:endParaRPr>
          </a:p>
          <a:p>
            <a:r>
              <a:rPr lang="en-US" dirty="0">
                <a:sym typeface="Wingdings" pitchFamily="2" charset="2"/>
              </a:rPr>
              <a:t>Microbial dynamics  (changes in) populations of different species of microbes and their physiology  affects decomposition rates</a:t>
            </a:r>
          </a:p>
          <a:p>
            <a:endParaRPr lang="en-US" dirty="0">
              <a:sym typeface="Wingdings" pitchFamily="2" charset="2"/>
            </a:endParaRPr>
          </a:p>
          <a:p>
            <a:r>
              <a:rPr lang="en-US" dirty="0">
                <a:sym typeface="Wingdings" pitchFamily="2" charset="2"/>
              </a:rPr>
              <a:t>Methane modeling (for waterlogged soils)  methanogenic bacteria are active when soil is saturated</a:t>
            </a:r>
          </a:p>
          <a:p>
            <a:endParaRPr lang="en-US" dirty="0">
              <a:sym typeface="Wingdings" pitchFamily="2" charset="2"/>
            </a:endParaRPr>
          </a:p>
          <a:p>
            <a:r>
              <a:rPr lang="en-US" dirty="0">
                <a:sym typeface="Wingdings" pitchFamily="2" charset="2"/>
              </a:rPr>
              <a:t>Litter ”priming”: rising CO</a:t>
            </a:r>
            <a:r>
              <a:rPr lang="en-US" baseline="-25000" dirty="0">
                <a:sym typeface="Wingdings" pitchFamily="2" charset="2"/>
              </a:rPr>
              <a:t>2</a:t>
            </a:r>
            <a:r>
              <a:rPr lang="en-US" dirty="0">
                <a:sym typeface="Wingdings" pitchFamily="2" charset="2"/>
              </a:rPr>
              <a:t>  more growth  more turnover; therefore a litter “priming” effect increases soil decomposition (therefore release of CO</a:t>
            </a:r>
            <a:r>
              <a:rPr lang="en-US" baseline="-25000" dirty="0">
                <a:sym typeface="Wingdings" pitchFamily="2" charset="2"/>
              </a:rPr>
              <a:t>2</a:t>
            </a:r>
            <a:r>
              <a:rPr lang="en-US" dirty="0">
                <a:sym typeface="Wingdings" pitchFamily="2" charset="2"/>
              </a:rPr>
              <a:t> back to atmosphere)</a:t>
            </a:r>
            <a:endParaRPr lang="en-US" dirty="0"/>
          </a:p>
        </p:txBody>
      </p:sp>
      <p:sp>
        <p:nvSpPr>
          <p:cNvPr id="4" name="Slide Number Placeholder 3">
            <a:extLst>
              <a:ext uri="{FF2B5EF4-FFF2-40B4-BE49-F238E27FC236}">
                <a16:creationId xmlns:a16="http://schemas.microsoft.com/office/drawing/2014/main" id="{999B2077-8002-A442-8E62-B4CEB088C9DC}"/>
              </a:ext>
            </a:extLst>
          </p:cNvPr>
          <p:cNvSpPr>
            <a:spLocks noGrp="1"/>
          </p:cNvSpPr>
          <p:nvPr>
            <p:ph type="sldNum" sz="quarter" idx="12"/>
          </p:nvPr>
        </p:nvSpPr>
        <p:spPr/>
        <p:txBody>
          <a:bodyPr/>
          <a:lstStyle/>
          <a:p>
            <a:fld id="{0D3EA2A3-9E4C-0E40-A1FD-275CDDA6F426}" type="slidenum">
              <a:rPr lang="en-US" smtClean="0"/>
              <a:t>22</a:t>
            </a:fld>
            <a:endParaRPr lang="en-US"/>
          </a:p>
        </p:txBody>
      </p:sp>
    </p:spTree>
    <p:extLst>
      <p:ext uri="{BB962C8B-B14F-4D97-AF65-F5344CB8AC3E}">
        <p14:creationId xmlns:p14="http://schemas.microsoft.com/office/powerpoint/2010/main" val="34832820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CFD409-3EC4-FE4F-A992-72EBF4D11E6B}"/>
              </a:ext>
            </a:extLst>
          </p:cNvPr>
          <p:cNvSpPr>
            <a:spLocks noGrp="1"/>
          </p:cNvSpPr>
          <p:nvPr>
            <p:ph type="title"/>
          </p:nvPr>
        </p:nvSpPr>
        <p:spPr/>
        <p:txBody>
          <a:bodyPr/>
          <a:lstStyle/>
          <a:p>
            <a:r>
              <a:rPr lang="en-US" dirty="0"/>
              <a:t>Nutrient Cycles</a:t>
            </a:r>
            <a:r>
              <a:rPr lang="en-US" dirty="0">
                <a:solidFill>
                  <a:srgbClr val="FF0000"/>
                </a:solidFill>
              </a:rPr>
              <a:t>*</a:t>
            </a:r>
          </a:p>
        </p:txBody>
      </p:sp>
      <p:sp>
        <p:nvSpPr>
          <p:cNvPr id="3" name="Content Placeholder 2">
            <a:extLst>
              <a:ext uri="{FF2B5EF4-FFF2-40B4-BE49-F238E27FC236}">
                <a16:creationId xmlns:a16="http://schemas.microsoft.com/office/drawing/2014/main" id="{C2053C32-98FF-FD45-8884-FC786DD21CD2}"/>
              </a:ext>
            </a:extLst>
          </p:cNvPr>
          <p:cNvSpPr>
            <a:spLocks noGrp="1"/>
          </p:cNvSpPr>
          <p:nvPr>
            <p:ph idx="1"/>
          </p:nvPr>
        </p:nvSpPr>
        <p:spPr>
          <a:xfrm>
            <a:off x="171450" y="1412265"/>
            <a:ext cx="4729163" cy="5309210"/>
          </a:xfrm>
        </p:spPr>
        <p:txBody>
          <a:bodyPr>
            <a:normAutofit lnSpcReduction="10000"/>
          </a:bodyPr>
          <a:lstStyle/>
          <a:p>
            <a:r>
              <a:rPr lang="en-US" sz="2400" dirty="0"/>
              <a:t>Nitrogen and phosphorus availability affect all aspects of carbon cycling </a:t>
            </a:r>
            <a:r>
              <a:rPr lang="en-US" sz="2400" dirty="0">
                <a:sym typeface="Wingdings" pitchFamily="2" charset="2"/>
              </a:rPr>
              <a:t> can act as a limitation (or not) on photosynthesis and allocation, affect soil C decomposition (therefore, rates of respiration)</a:t>
            </a:r>
            <a:endParaRPr lang="en-US" sz="2400" dirty="0"/>
          </a:p>
          <a:p>
            <a:r>
              <a:rPr lang="en-US" sz="2400" dirty="0"/>
              <a:t>Therefore, need to know about their cycles as well </a:t>
            </a:r>
            <a:r>
              <a:rPr lang="en-US" sz="2400" dirty="0">
                <a:sym typeface="Wingdings" pitchFamily="2" charset="2"/>
              </a:rPr>
              <a:t> N flows parallel C</a:t>
            </a:r>
          </a:p>
          <a:p>
            <a:r>
              <a:rPr lang="en-US" sz="2400" dirty="0"/>
              <a:t>Lack of soil N may limit increased plant growth as a result of higher atmospheric CO</a:t>
            </a:r>
            <a:r>
              <a:rPr lang="en-US" sz="2400" baseline="-25000" dirty="0"/>
              <a:t>2</a:t>
            </a:r>
          </a:p>
          <a:p>
            <a:r>
              <a:rPr lang="en-US" sz="2400" dirty="0"/>
              <a:t>But addition of agricultural fertilizers has had big effect on C cycling in some regions</a:t>
            </a:r>
          </a:p>
          <a:p>
            <a:endParaRPr lang="en-US" sz="2400" dirty="0"/>
          </a:p>
          <a:p>
            <a:endParaRPr lang="en-US" sz="2400" dirty="0"/>
          </a:p>
        </p:txBody>
      </p:sp>
      <p:sp>
        <p:nvSpPr>
          <p:cNvPr id="4" name="Slide Number Placeholder 3">
            <a:extLst>
              <a:ext uri="{FF2B5EF4-FFF2-40B4-BE49-F238E27FC236}">
                <a16:creationId xmlns:a16="http://schemas.microsoft.com/office/drawing/2014/main" id="{80B7EF56-9393-2D4D-BB6F-A3BF6AF4F84C}"/>
              </a:ext>
            </a:extLst>
          </p:cNvPr>
          <p:cNvSpPr>
            <a:spLocks noGrp="1"/>
          </p:cNvSpPr>
          <p:nvPr>
            <p:ph type="sldNum" sz="quarter" idx="12"/>
          </p:nvPr>
        </p:nvSpPr>
        <p:spPr/>
        <p:txBody>
          <a:bodyPr/>
          <a:lstStyle/>
          <a:p>
            <a:fld id="{0D3EA2A3-9E4C-0E40-A1FD-275CDDA6F426}" type="slidenum">
              <a:rPr lang="en-US" smtClean="0"/>
              <a:t>23</a:t>
            </a:fld>
            <a:endParaRPr lang="en-US"/>
          </a:p>
        </p:txBody>
      </p:sp>
      <p:pic>
        <p:nvPicPr>
          <p:cNvPr id="6" name="Picture 5">
            <a:extLst>
              <a:ext uri="{FF2B5EF4-FFF2-40B4-BE49-F238E27FC236}">
                <a16:creationId xmlns:a16="http://schemas.microsoft.com/office/drawing/2014/main" id="{D0D8DF59-C101-5241-B53D-DB429036626C}"/>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Lst>
          </a:blip>
          <a:stretch>
            <a:fillRect/>
          </a:stretch>
        </p:blipFill>
        <p:spPr>
          <a:xfrm>
            <a:off x="4616264" y="1412265"/>
            <a:ext cx="7404286" cy="4433899"/>
          </a:xfrm>
          <a:prstGeom prst="rect">
            <a:avLst/>
          </a:prstGeom>
        </p:spPr>
      </p:pic>
    </p:spTree>
    <p:extLst>
      <p:ext uri="{BB962C8B-B14F-4D97-AF65-F5344CB8AC3E}">
        <p14:creationId xmlns:p14="http://schemas.microsoft.com/office/powerpoint/2010/main" val="39472801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9BF24-7945-2841-8C51-ABB8FC9B57CE}"/>
              </a:ext>
            </a:extLst>
          </p:cNvPr>
          <p:cNvSpPr>
            <a:spLocks noGrp="1"/>
          </p:cNvSpPr>
          <p:nvPr>
            <p:ph type="title"/>
          </p:nvPr>
        </p:nvSpPr>
        <p:spPr>
          <a:xfrm>
            <a:off x="487471" y="124281"/>
            <a:ext cx="10515600" cy="1325563"/>
          </a:xfrm>
        </p:spPr>
        <p:txBody>
          <a:bodyPr/>
          <a:lstStyle/>
          <a:p>
            <a:r>
              <a:rPr lang="en-US" dirty="0"/>
              <a:t>Disturbance</a:t>
            </a:r>
            <a:r>
              <a:rPr lang="en-US" dirty="0">
                <a:solidFill>
                  <a:srgbClr val="FF0000"/>
                </a:solidFill>
              </a:rPr>
              <a:t>*</a:t>
            </a:r>
          </a:p>
        </p:txBody>
      </p:sp>
      <p:sp>
        <p:nvSpPr>
          <p:cNvPr id="3" name="Content Placeholder 2">
            <a:extLst>
              <a:ext uri="{FF2B5EF4-FFF2-40B4-BE49-F238E27FC236}">
                <a16:creationId xmlns:a16="http://schemas.microsoft.com/office/drawing/2014/main" id="{6B3BCE70-831A-6140-AD43-7B070CC51146}"/>
              </a:ext>
            </a:extLst>
          </p:cNvPr>
          <p:cNvSpPr>
            <a:spLocks noGrp="1"/>
          </p:cNvSpPr>
          <p:nvPr>
            <p:ph idx="1"/>
          </p:nvPr>
        </p:nvSpPr>
        <p:spPr>
          <a:xfrm>
            <a:off x="838200" y="1449844"/>
            <a:ext cx="10515600" cy="4351338"/>
          </a:xfrm>
        </p:spPr>
        <p:txBody>
          <a:bodyPr>
            <a:normAutofit/>
          </a:bodyPr>
          <a:lstStyle/>
          <a:p>
            <a:r>
              <a:rPr lang="en-US" sz="2400" dirty="0"/>
              <a:t>Drought impacts: limit photosynthesis, or if severe, cause widespread tree mortality (obvious effects on C storage)</a:t>
            </a:r>
          </a:p>
          <a:p>
            <a:endParaRPr lang="en-US" sz="2400" dirty="0"/>
          </a:p>
          <a:p>
            <a:r>
              <a:rPr lang="en-US" sz="2400" dirty="0"/>
              <a:t>Insect outbreaks: can cause widespread defoliation (impacts C uptake)</a:t>
            </a:r>
          </a:p>
          <a:p>
            <a:endParaRPr lang="en-US" sz="2400" dirty="0"/>
          </a:p>
          <a:p>
            <a:r>
              <a:rPr lang="en-US" sz="2400" dirty="0"/>
              <a:t>Fire: decreases C storage (releases a lot of CO</a:t>
            </a:r>
            <a:r>
              <a:rPr lang="en-US" sz="2400" baseline="-25000" dirty="0"/>
              <a:t>2</a:t>
            </a:r>
            <a:r>
              <a:rPr lang="en-US" sz="2400" dirty="0"/>
              <a:t> to atmosphere) and affects C cycling in those ecosystems for years to come</a:t>
            </a:r>
          </a:p>
          <a:p>
            <a:endParaRPr lang="en-US" sz="2400" dirty="0"/>
          </a:p>
          <a:p>
            <a:r>
              <a:rPr lang="en-US" sz="2400" dirty="0"/>
              <a:t>Changes in land use/cover</a:t>
            </a:r>
          </a:p>
        </p:txBody>
      </p:sp>
      <p:sp>
        <p:nvSpPr>
          <p:cNvPr id="4" name="Slide Number Placeholder 3">
            <a:extLst>
              <a:ext uri="{FF2B5EF4-FFF2-40B4-BE49-F238E27FC236}">
                <a16:creationId xmlns:a16="http://schemas.microsoft.com/office/drawing/2014/main" id="{D69FBD41-BFB7-6B43-9FF6-9B6FA3D8BCDE}"/>
              </a:ext>
            </a:extLst>
          </p:cNvPr>
          <p:cNvSpPr>
            <a:spLocks noGrp="1"/>
          </p:cNvSpPr>
          <p:nvPr>
            <p:ph type="sldNum" sz="quarter" idx="12"/>
          </p:nvPr>
        </p:nvSpPr>
        <p:spPr/>
        <p:txBody>
          <a:bodyPr/>
          <a:lstStyle/>
          <a:p>
            <a:fld id="{0D3EA2A3-9E4C-0E40-A1FD-275CDDA6F426}" type="slidenum">
              <a:rPr lang="en-US" smtClean="0"/>
              <a:t>24</a:t>
            </a:fld>
            <a:endParaRPr lang="en-US"/>
          </a:p>
        </p:txBody>
      </p:sp>
    </p:spTree>
    <p:extLst>
      <p:ext uri="{BB962C8B-B14F-4D97-AF65-F5344CB8AC3E}">
        <p14:creationId xmlns:p14="http://schemas.microsoft.com/office/powerpoint/2010/main" val="10360298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287C7E-EE09-2143-B55F-1CF05603B01A}"/>
              </a:ext>
            </a:extLst>
          </p:cNvPr>
          <p:cNvSpPr>
            <a:spLocks noGrp="1"/>
          </p:cNvSpPr>
          <p:nvPr>
            <p:ph type="title"/>
          </p:nvPr>
        </p:nvSpPr>
        <p:spPr>
          <a:xfrm>
            <a:off x="625257" y="136525"/>
            <a:ext cx="10515600" cy="1325563"/>
          </a:xfrm>
        </p:spPr>
        <p:txBody>
          <a:bodyPr/>
          <a:lstStyle/>
          <a:p>
            <a:r>
              <a:rPr lang="en-US" dirty="0"/>
              <a:t>Fire models</a:t>
            </a:r>
            <a:r>
              <a:rPr lang="en-US" dirty="0">
                <a:solidFill>
                  <a:srgbClr val="FF0000"/>
                </a:solidFill>
              </a:rPr>
              <a:t>*</a:t>
            </a:r>
          </a:p>
        </p:txBody>
      </p:sp>
      <p:sp>
        <p:nvSpPr>
          <p:cNvPr id="3" name="Content Placeholder 2">
            <a:extLst>
              <a:ext uri="{FF2B5EF4-FFF2-40B4-BE49-F238E27FC236}">
                <a16:creationId xmlns:a16="http://schemas.microsoft.com/office/drawing/2014/main" id="{4D66FD20-6712-A048-83B1-D82002B7493B}"/>
              </a:ext>
            </a:extLst>
          </p:cNvPr>
          <p:cNvSpPr>
            <a:spLocks noGrp="1"/>
          </p:cNvSpPr>
          <p:nvPr>
            <p:ph idx="1"/>
          </p:nvPr>
        </p:nvSpPr>
        <p:spPr>
          <a:xfrm>
            <a:off x="838200" y="1507332"/>
            <a:ext cx="10515600" cy="5032375"/>
          </a:xfrm>
        </p:spPr>
        <p:txBody>
          <a:bodyPr>
            <a:normAutofit fontScale="92500"/>
          </a:bodyPr>
          <a:lstStyle/>
          <a:p>
            <a:r>
              <a:rPr lang="en-US" sz="2400" dirty="0"/>
              <a:t>Original approach for C emission from fire (</a:t>
            </a:r>
            <a:r>
              <a:rPr lang="en-US" sz="2400" i="1" dirty="0"/>
              <a:t>F</a:t>
            </a:r>
            <a:r>
              <a:rPr lang="en-US" sz="2400" i="1" baseline="-25000" dirty="0"/>
              <a:t>c</a:t>
            </a:r>
            <a:r>
              <a:rPr lang="en-US" sz="2400" dirty="0"/>
              <a:t>) (e.g. </a:t>
            </a:r>
            <a:r>
              <a:rPr lang="en-US" sz="2400" dirty="0" err="1"/>
              <a:t>Thonicke</a:t>
            </a:r>
            <a:r>
              <a:rPr lang="en-US" sz="2400" dirty="0"/>
              <a:t> et al. 2001 – SPITFIRE):</a:t>
            </a:r>
          </a:p>
          <a:p>
            <a:pPr marL="0" indent="0">
              <a:buNone/>
            </a:pPr>
            <a:r>
              <a:rPr lang="en-US" sz="2400" dirty="0"/>
              <a:t>				</a:t>
            </a:r>
            <a:r>
              <a:rPr lang="en-US" sz="2400" i="1" dirty="0">
                <a:latin typeface="Bell MT" panose="02020503060305020303" pitchFamily="18" charset="77"/>
              </a:rPr>
              <a:t>F</a:t>
            </a:r>
            <a:r>
              <a:rPr lang="en-US" sz="2400" i="1" baseline="-25000" dirty="0">
                <a:latin typeface="Bell MT" panose="02020503060305020303" pitchFamily="18" charset="77"/>
              </a:rPr>
              <a:t>c</a:t>
            </a:r>
            <a:r>
              <a:rPr lang="en-US" sz="2400" i="1" dirty="0">
                <a:latin typeface="Bell MT" panose="02020503060305020303" pitchFamily="18" charset="77"/>
              </a:rPr>
              <a:t> = A.∑</a:t>
            </a:r>
            <a:r>
              <a:rPr lang="en-US" sz="2400" i="1" dirty="0" err="1">
                <a:latin typeface="Bell MT" panose="02020503060305020303" pitchFamily="18" charset="77"/>
              </a:rPr>
              <a:t>c</a:t>
            </a:r>
            <a:r>
              <a:rPr lang="en-US" sz="2400" i="1" baseline="-25000" dirty="0" err="1">
                <a:latin typeface="Bell MT" panose="02020503060305020303" pitchFamily="18" charset="77"/>
              </a:rPr>
              <a:t>j</a:t>
            </a:r>
            <a:r>
              <a:rPr lang="en-US" sz="2400" i="1" dirty="0" err="1">
                <a:latin typeface="Bell MT" panose="02020503060305020303" pitchFamily="18" charset="77"/>
              </a:rPr>
              <a:t>.f</a:t>
            </a:r>
            <a:endParaRPr lang="en-US" sz="2400" i="1" dirty="0">
              <a:latin typeface="Bell MT" panose="02020503060305020303" pitchFamily="18" charset="77"/>
            </a:endParaRPr>
          </a:p>
          <a:p>
            <a:pPr lvl="1"/>
            <a:r>
              <a:rPr lang="en-US" sz="2000" dirty="0"/>
              <a:t>A = forest area burned</a:t>
            </a:r>
          </a:p>
          <a:p>
            <a:pPr lvl="1"/>
            <a:r>
              <a:rPr lang="en-US" sz="2000" dirty="0" err="1"/>
              <a:t>c</a:t>
            </a:r>
            <a:r>
              <a:rPr lang="en-US" sz="2000" baseline="-25000" dirty="0" err="1"/>
              <a:t>j</a:t>
            </a:r>
            <a:r>
              <a:rPr lang="en-US" sz="2000" dirty="0"/>
              <a:t> = carbon pool burned (leaves, stem etc. per unit forest area)</a:t>
            </a:r>
          </a:p>
          <a:p>
            <a:pPr lvl="1"/>
            <a:r>
              <a:rPr lang="en-US" sz="2000" dirty="0"/>
              <a:t>f = fraction of biomass burned and completeness of combustion (proxy for “severity” of fire)</a:t>
            </a:r>
          </a:p>
          <a:p>
            <a:r>
              <a:rPr lang="en-US" sz="2400" dirty="0"/>
              <a:t>Initial occurrence (ignition) of fire depends on weather conditions </a:t>
            </a:r>
            <a:r>
              <a:rPr lang="en-US" sz="2400" dirty="0">
                <a:sym typeface="Wingdings" pitchFamily="2" charset="2"/>
              </a:rPr>
              <a:t> litter moisture</a:t>
            </a:r>
            <a:r>
              <a:rPr lang="en-US" sz="2400" dirty="0"/>
              <a:t>, fuel load (how much litter etc.)</a:t>
            </a:r>
          </a:p>
          <a:p>
            <a:pPr lvl="1"/>
            <a:r>
              <a:rPr lang="en-US" sz="2000" dirty="0"/>
              <a:t>Amount of dry fuel (over certain threshold) ignites a fire.</a:t>
            </a:r>
          </a:p>
          <a:p>
            <a:endParaRPr lang="en-US" sz="2400" dirty="0"/>
          </a:p>
          <a:p>
            <a:r>
              <a:rPr lang="en-US" sz="2400" dirty="0"/>
              <a:t>Recent model developments:</a:t>
            </a:r>
          </a:p>
          <a:p>
            <a:pPr lvl="1"/>
            <a:r>
              <a:rPr lang="en-US" sz="2000" dirty="0"/>
              <a:t>Fire suppression (management)</a:t>
            </a:r>
          </a:p>
          <a:p>
            <a:pPr lvl="1"/>
            <a:r>
              <a:rPr lang="en-US" sz="2000" dirty="0"/>
              <a:t>Lightning and human ignition</a:t>
            </a:r>
          </a:p>
          <a:p>
            <a:pPr lvl="1"/>
            <a:r>
              <a:rPr lang="en-US" sz="2000" dirty="0"/>
              <a:t>Vegetation adaptation to fire</a:t>
            </a:r>
          </a:p>
          <a:p>
            <a:pPr lvl="1"/>
            <a:r>
              <a:rPr lang="en-US" sz="2000" dirty="0"/>
              <a:t>Interactions between fuel structure and fire type</a:t>
            </a:r>
          </a:p>
        </p:txBody>
      </p:sp>
      <p:sp>
        <p:nvSpPr>
          <p:cNvPr id="4" name="Slide Number Placeholder 3">
            <a:extLst>
              <a:ext uri="{FF2B5EF4-FFF2-40B4-BE49-F238E27FC236}">
                <a16:creationId xmlns:a16="http://schemas.microsoft.com/office/drawing/2014/main" id="{1F98739F-6DC1-3D47-A47C-9EC77C1FCCD8}"/>
              </a:ext>
            </a:extLst>
          </p:cNvPr>
          <p:cNvSpPr>
            <a:spLocks noGrp="1"/>
          </p:cNvSpPr>
          <p:nvPr>
            <p:ph type="sldNum" sz="quarter" idx="12"/>
          </p:nvPr>
        </p:nvSpPr>
        <p:spPr/>
        <p:txBody>
          <a:bodyPr/>
          <a:lstStyle/>
          <a:p>
            <a:fld id="{0D3EA2A3-9E4C-0E40-A1FD-275CDDA6F426}" type="slidenum">
              <a:rPr lang="en-US" smtClean="0"/>
              <a:t>25</a:t>
            </a:fld>
            <a:endParaRPr lang="en-US"/>
          </a:p>
        </p:txBody>
      </p:sp>
    </p:spTree>
    <p:extLst>
      <p:ext uri="{BB962C8B-B14F-4D97-AF65-F5344CB8AC3E}">
        <p14:creationId xmlns:p14="http://schemas.microsoft.com/office/powerpoint/2010/main" val="5716605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4395" y="90543"/>
            <a:ext cx="10515600" cy="1325563"/>
          </a:xfrm>
        </p:spPr>
        <p:txBody>
          <a:bodyPr/>
          <a:lstStyle/>
          <a:p>
            <a:r>
              <a:rPr lang="en-US" dirty="0"/>
              <a:t>Carbon cycle</a:t>
            </a:r>
          </a:p>
        </p:txBody>
      </p:sp>
      <p:sp>
        <p:nvSpPr>
          <p:cNvPr id="30" name="TextBox 29">
            <a:extLst>
              <a:ext uri="{FF2B5EF4-FFF2-40B4-BE49-F238E27FC236}">
                <a16:creationId xmlns:a16="http://schemas.microsoft.com/office/drawing/2014/main" id="{265610BA-3126-234F-A074-2D67CE6DCB3D}"/>
              </a:ext>
            </a:extLst>
          </p:cNvPr>
          <p:cNvSpPr txBox="1"/>
          <p:nvPr/>
        </p:nvSpPr>
        <p:spPr>
          <a:xfrm>
            <a:off x="6243190" y="4832758"/>
            <a:ext cx="4395037" cy="1569660"/>
          </a:xfrm>
          <a:prstGeom prst="rect">
            <a:avLst/>
          </a:prstGeom>
          <a:noFill/>
        </p:spPr>
        <p:txBody>
          <a:bodyPr wrap="square" rtlCol="0">
            <a:spAutoFit/>
          </a:bodyPr>
          <a:lstStyle/>
          <a:p>
            <a:r>
              <a:rPr lang="en-AU" sz="2400" b="1" dirty="0"/>
              <a:t>Photosynthesis</a:t>
            </a:r>
            <a:r>
              <a:rPr lang="en-AU" sz="2400" dirty="0"/>
              <a:t> – plants convert light energy into chemical energy</a:t>
            </a:r>
          </a:p>
          <a:p>
            <a:endParaRPr lang="en-AU" sz="2400" dirty="0"/>
          </a:p>
          <a:p>
            <a:r>
              <a:rPr lang="en-AU" sz="2400" b="1" dirty="0"/>
              <a:t>GPP</a:t>
            </a:r>
            <a:r>
              <a:rPr lang="en-AU" sz="2400" dirty="0"/>
              <a:t> - </a:t>
            </a:r>
            <a:r>
              <a:rPr lang="en-US" sz="2400" dirty="0"/>
              <a:t>Gross primary production </a:t>
            </a:r>
            <a:endParaRPr lang="en-AU" sz="2400" dirty="0"/>
          </a:p>
        </p:txBody>
      </p:sp>
      <p:pic>
        <p:nvPicPr>
          <p:cNvPr id="4" name="Picture 3" descr="A close up of a sign&#10;&#10;Description automatically generated">
            <a:extLst>
              <a:ext uri="{FF2B5EF4-FFF2-40B4-BE49-F238E27FC236}">
                <a16:creationId xmlns:a16="http://schemas.microsoft.com/office/drawing/2014/main" id="{CC19F181-3805-F043-8A2B-732FBEE5A307}"/>
              </a:ext>
            </a:extLst>
          </p:cNvPr>
          <p:cNvPicPr>
            <a:picLocks noChangeAspect="1"/>
          </p:cNvPicPr>
          <p:nvPr/>
        </p:nvPicPr>
        <p:blipFill>
          <a:blip r:embed="rId3"/>
          <a:stretch>
            <a:fillRect/>
          </a:stretch>
        </p:blipFill>
        <p:spPr>
          <a:xfrm>
            <a:off x="574199" y="1206619"/>
            <a:ext cx="4558664" cy="4729840"/>
          </a:xfrm>
          <a:prstGeom prst="rect">
            <a:avLst/>
          </a:prstGeom>
        </p:spPr>
      </p:pic>
      <p:pic>
        <p:nvPicPr>
          <p:cNvPr id="7" name="Picture 6" descr="A picture containing flower&#10;&#10;Description automatically generated">
            <a:extLst>
              <a:ext uri="{FF2B5EF4-FFF2-40B4-BE49-F238E27FC236}">
                <a16:creationId xmlns:a16="http://schemas.microsoft.com/office/drawing/2014/main" id="{5BEDBD72-F08B-AF4D-AA41-10B6248664A5}"/>
              </a:ext>
            </a:extLst>
          </p:cNvPr>
          <p:cNvPicPr>
            <a:picLocks noChangeAspect="1"/>
          </p:cNvPicPr>
          <p:nvPr/>
        </p:nvPicPr>
        <p:blipFill>
          <a:blip r:embed="rId4"/>
          <a:stretch>
            <a:fillRect/>
          </a:stretch>
        </p:blipFill>
        <p:spPr>
          <a:xfrm>
            <a:off x="6499390" y="1206619"/>
            <a:ext cx="3544078" cy="3544078"/>
          </a:xfrm>
          <a:prstGeom prst="rect">
            <a:avLst/>
          </a:prstGeom>
        </p:spPr>
      </p:pic>
      <p:sp>
        <p:nvSpPr>
          <p:cNvPr id="33" name="TextBox 32">
            <a:extLst>
              <a:ext uri="{FF2B5EF4-FFF2-40B4-BE49-F238E27FC236}">
                <a16:creationId xmlns:a16="http://schemas.microsoft.com/office/drawing/2014/main" id="{8813F19A-AEE6-5A43-8C96-4D29A283EB23}"/>
              </a:ext>
            </a:extLst>
          </p:cNvPr>
          <p:cNvSpPr txBox="1"/>
          <p:nvPr/>
        </p:nvSpPr>
        <p:spPr>
          <a:xfrm>
            <a:off x="894395" y="5936460"/>
            <a:ext cx="4395037" cy="830997"/>
          </a:xfrm>
          <a:prstGeom prst="rect">
            <a:avLst/>
          </a:prstGeom>
          <a:noFill/>
        </p:spPr>
        <p:txBody>
          <a:bodyPr wrap="square" rtlCol="0">
            <a:spAutoFit/>
          </a:bodyPr>
          <a:lstStyle/>
          <a:p>
            <a:r>
              <a:rPr lang="en-AU" sz="2400" dirty="0"/>
              <a:t>Living biomass holds about 550 gigatons of C</a:t>
            </a:r>
          </a:p>
        </p:txBody>
      </p:sp>
    </p:spTree>
    <p:extLst>
      <p:ext uri="{BB962C8B-B14F-4D97-AF65-F5344CB8AC3E}">
        <p14:creationId xmlns:p14="http://schemas.microsoft.com/office/powerpoint/2010/main" val="11101560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039C9-587B-5F41-B344-416F88E9BDB4}"/>
              </a:ext>
            </a:extLst>
          </p:cNvPr>
          <p:cNvSpPr>
            <a:spLocks noGrp="1"/>
          </p:cNvSpPr>
          <p:nvPr>
            <p:ph type="title"/>
          </p:nvPr>
        </p:nvSpPr>
        <p:spPr>
          <a:xfrm>
            <a:off x="364864" y="0"/>
            <a:ext cx="10515600" cy="1325563"/>
          </a:xfrm>
        </p:spPr>
        <p:txBody>
          <a:bodyPr/>
          <a:lstStyle/>
          <a:p>
            <a:r>
              <a:rPr lang="en-US" dirty="0"/>
              <a:t>Plant Carbon Cycle</a:t>
            </a:r>
          </a:p>
        </p:txBody>
      </p:sp>
      <p:sp>
        <p:nvSpPr>
          <p:cNvPr id="4" name="Slide Number Placeholder 3">
            <a:extLst>
              <a:ext uri="{FF2B5EF4-FFF2-40B4-BE49-F238E27FC236}">
                <a16:creationId xmlns:a16="http://schemas.microsoft.com/office/drawing/2014/main" id="{34A1C3EE-7304-E743-9630-23B03F09BCA7}"/>
              </a:ext>
            </a:extLst>
          </p:cNvPr>
          <p:cNvSpPr>
            <a:spLocks noGrp="1"/>
          </p:cNvSpPr>
          <p:nvPr>
            <p:ph type="sldNum" sz="quarter" idx="12"/>
          </p:nvPr>
        </p:nvSpPr>
        <p:spPr/>
        <p:txBody>
          <a:bodyPr/>
          <a:lstStyle/>
          <a:p>
            <a:fld id="{0D3EA2A3-9E4C-0E40-A1FD-275CDDA6F426}" type="slidenum">
              <a:rPr lang="en-US" smtClean="0"/>
              <a:t>4</a:t>
            </a:fld>
            <a:endParaRPr lang="en-US"/>
          </a:p>
        </p:txBody>
      </p:sp>
      <p:pic>
        <p:nvPicPr>
          <p:cNvPr id="6" name="Picture 5">
            <a:extLst>
              <a:ext uri="{FF2B5EF4-FFF2-40B4-BE49-F238E27FC236}">
                <a16:creationId xmlns:a16="http://schemas.microsoft.com/office/drawing/2014/main" id="{0582E3DA-B093-3D40-A2C6-7B2C3DAA7BDC}"/>
              </a:ext>
            </a:extLst>
          </p:cNvPr>
          <p:cNvPicPr>
            <a:picLocks noChangeAspect="1"/>
          </p:cNvPicPr>
          <p:nvPr/>
        </p:nvPicPr>
        <p:blipFill>
          <a:blip r:embed="rId3"/>
          <a:stretch>
            <a:fillRect/>
          </a:stretch>
        </p:blipFill>
        <p:spPr>
          <a:xfrm>
            <a:off x="2655058" y="1129294"/>
            <a:ext cx="7118425" cy="5227056"/>
          </a:xfrm>
          <a:prstGeom prst="rect">
            <a:avLst/>
          </a:prstGeom>
        </p:spPr>
      </p:pic>
    </p:spTree>
    <p:extLst>
      <p:ext uri="{BB962C8B-B14F-4D97-AF65-F5344CB8AC3E}">
        <p14:creationId xmlns:p14="http://schemas.microsoft.com/office/powerpoint/2010/main" val="942896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33E4A-8BAD-DB43-88D7-9A8F28C517E0}"/>
              </a:ext>
            </a:extLst>
          </p:cNvPr>
          <p:cNvSpPr>
            <a:spLocks noGrp="1"/>
          </p:cNvSpPr>
          <p:nvPr>
            <p:ph type="title"/>
          </p:nvPr>
        </p:nvSpPr>
        <p:spPr>
          <a:xfrm>
            <a:off x="386379" y="18255"/>
            <a:ext cx="10515600" cy="1325563"/>
          </a:xfrm>
        </p:spPr>
        <p:txBody>
          <a:bodyPr/>
          <a:lstStyle/>
          <a:p>
            <a:r>
              <a:rPr lang="en-US" dirty="0"/>
              <a:t>Plant Carbon Cycle</a:t>
            </a:r>
          </a:p>
        </p:txBody>
      </p:sp>
      <p:sp>
        <p:nvSpPr>
          <p:cNvPr id="4" name="Slide Number Placeholder 3">
            <a:extLst>
              <a:ext uri="{FF2B5EF4-FFF2-40B4-BE49-F238E27FC236}">
                <a16:creationId xmlns:a16="http://schemas.microsoft.com/office/drawing/2014/main" id="{5B75E19E-8780-CF45-816C-7BA53BBF9081}"/>
              </a:ext>
            </a:extLst>
          </p:cNvPr>
          <p:cNvSpPr>
            <a:spLocks noGrp="1"/>
          </p:cNvSpPr>
          <p:nvPr>
            <p:ph type="sldNum" sz="quarter" idx="12"/>
          </p:nvPr>
        </p:nvSpPr>
        <p:spPr/>
        <p:txBody>
          <a:bodyPr/>
          <a:lstStyle/>
          <a:p>
            <a:fld id="{0D3EA2A3-9E4C-0E40-A1FD-275CDDA6F426}" type="slidenum">
              <a:rPr lang="en-US" smtClean="0"/>
              <a:t>5</a:t>
            </a:fld>
            <a:endParaRPr lang="en-US"/>
          </a:p>
        </p:txBody>
      </p:sp>
      <p:grpSp>
        <p:nvGrpSpPr>
          <p:cNvPr id="5" name="Group 4">
            <a:extLst>
              <a:ext uri="{FF2B5EF4-FFF2-40B4-BE49-F238E27FC236}">
                <a16:creationId xmlns:a16="http://schemas.microsoft.com/office/drawing/2014/main" id="{FEE101D8-E1CB-5847-8F13-E87CDD53F8BA}"/>
              </a:ext>
            </a:extLst>
          </p:cNvPr>
          <p:cNvGrpSpPr/>
          <p:nvPr/>
        </p:nvGrpSpPr>
        <p:grpSpPr>
          <a:xfrm>
            <a:off x="3643502" y="1143000"/>
            <a:ext cx="8542245" cy="5365376"/>
            <a:chOff x="3643502" y="1143000"/>
            <a:chExt cx="8542245" cy="5365376"/>
          </a:xfrm>
        </p:grpSpPr>
        <p:grpSp>
          <p:nvGrpSpPr>
            <p:cNvPr id="3" name="Group 2">
              <a:extLst>
                <a:ext uri="{FF2B5EF4-FFF2-40B4-BE49-F238E27FC236}">
                  <a16:creationId xmlns:a16="http://schemas.microsoft.com/office/drawing/2014/main" id="{5DAAD725-F0A2-2147-ABD7-1E05B5601900}"/>
                </a:ext>
              </a:extLst>
            </p:cNvPr>
            <p:cNvGrpSpPr/>
            <p:nvPr/>
          </p:nvGrpSpPr>
          <p:grpSpPr>
            <a:xfrm>
              <a:off x="3643502" y="1143000"/>
              <a:ext cx="8542245" cy="5365376"/>
              <a:chOff x="3643502" y="1143000"/>
              <a:chExt cx="8542245" cy="5365376"/>
            </a:xfrm>
          </p:grpSpPr>
          <p:pic>
            <p:nvPicPr>
              <p:cNvPr id="6" name="Picture 5">
                <a:extLst>
                  <a:ext uri="{FF2B5EF4-FFF2-40B4-BE49-F238E27FC236}">
                    <a16:creationId xmlns:a16="http://schemas.microsoft.com/office/drawing/2014/main" id="{340C1E23-6C3F-474B-AC2F-BE9E37EA5C10}"/>
                  </a:ext>
                </a:extLst>
              </p:cNvPr>
              <p:cNvPicPr>
                <a:picLocks noChangeAspect="1"/>
              </p:cNvPicPr>
              <p:nvPr/>
            </p:nvPicPr>
            <p:blipFill>
              <a:blip r:embed="rId3"/>
              <a:stretch>
                <a:fillRect/>
              </a:stretch>
            </p:blipFill>
            <p:spPr>
              <a:xfrm>
                <a:off x="3643502" y="1143000"/>
                <a:ext cx="6140375" cy="5365376"/>
              </a:xfrm>
              <a:prstGeom prst="rect">
                <a:avLst/>
              </a:prstGeom>
            </p:spPr>
          </p:pic>
          <p:sp>
            <p:nvSpPr>
              <p:cNvPr id="23" name="TextBox 22">
                <a:extLst>
                  <a:ext uri="{FF2B5EF4-FFF2-40B4-BE49-F238E27FC236}">
                    <a16:creationId xmlns:a16="http://schemas.microsoft.com/office/drawing/2014/main" id="{6E91C6B2-9011-4447-AED9-5D583C45B93E}"/>
                  </a:ext>
                </a:extLst>
              </p:cNvPr>
              <p:cNvSpPr txBox="1"/>
              <p:nvPr/>
            </p:nvSpPr>
            <p:spPr>
              <a:xfrm>
                <a:off x="9517703" y="4749004"/>
                <a:ext cx="2668044" cy="646331"/>
              </a:xfrm>
              <a:prstGeom prst="rect">
                <a:avLst/>
              </a:prstGeom>
              <a:noFill/>
            </p:spPr>
            <p:txBody>
              <a:bodyPr wrap="square" rtlCol="0">
                <a:spAutoFit/>
              </a:bodyPr>
              <a:lstStyle/>
              <a:p>
                <a:r>
                  <a:rPr lang="en-US" dirty="0">
                    <a:solidFill>
                      <a:srgbClr val="3FBB1E"/>
                    </a:solidFill>
                  </a:rPr>
                  <a:t>Litterfall = turnover of aboveground biomass</a:t>
                </a:r>
              </a:p>
            </p:txBody>
          </p:sp>
          <p:sp>
            <p:nvSpPr>
              <p:cNvPr id="24" name="TextBox 23">
                <a:extLst>
                  <a:ext uri="{FF2B5EF4-FFF2-40B4-BE49-F238E27FC236}">
                    <a16:creationId xmlns:a16="http://schemas.microsoft.com/office/drawing/2014/main" id="{D9C79026-236C-2444-BC53-C4AC628999B1}"/>
                  </a:ext>
                </a:extLst>
              </p:cNvPr>
              <p:cNvSpPr txBox="1"/>
              <p:nvPr/>
            </p:nvSpPr>
            <p:spPr>
              <a:xfrm>
                <a:off x="9441130" y="2262417"/>
                <a:ext cx="2668044" cy="646331"/>
              </a:xfrm>
              <a:prstGeom prst="rect">
                <a:avLst/>
              </a:prstGeom>
              <a:noFill/>
            </p:spPr>
            <p:txBody>
              <a:bodyPr wrap="square" rtlCol="0">
                <a:spAutoFit/>
              </a:bodyPr>
              <a:lstStyle/>
              <a:p>
                <a:r>
                  <a:rPr lang="en-US" dirty="0">
                    <a:solidFill>
                      <a:schemeClr val="accent6"/>
                    </a:solidFill>
                  </a:rPr>
                  <a:t>GPP = Gross Primary Production</a:t>
                </a:r>
                <a:endParaRPr lang="en-US" baseline="-25000" dirty="0">
                  <a:solidFill>
                    <a:schemeClr val="accent6"/>
                  </a:solidFill>
                </a:endParaRPr>
              </a:p>
            </p:txBody>
          </p:sp>
        </p:grpSp>
        <p:sp>
          <p:nvSpPr>
            <p:cNvPr id="7" name="TextBox 6">
              <a:extLst>
                <a:ext uri="{FF2B5EF4-FFF2-40B4-BE49-F238E27FC236}">
                  <a16:creationId xmlns:a16="http://schemas.microsoft.com/office/drawing/2014/main" id="{A8C80108-FE7F-6F40-82A2-72202721CE25}"/>
                </a:ext>
              </a:extLst>
            </p:cNvPr>
            <p:cNvSpPr txBox="1"/>
            <p:nvPr/>
          </p:nvSpPr>
          <p:spPr>
            <a:xfrm>
              <a:off x="6497464" y="3429000"/>
              <a:ext cx="1473797" cy="461665"/>
            </a:xfrm>
            <a:prstGeom prst="rect">
              <a:avLst/>
            </a:prstGeom>
            <a:noFill/>
          </p:spPr>
          <p:txBody>
            <a:bodyPr wrap="square" rtlCol="0">
              <a:spAutoFit/>
            </a:bodyPr>
            <a:lstStyle/>
            <a:p>
              <a:r>
                <a:rPr lang="en-US" sz="2400" b="1" dirty="0">
                  <a:solidFill>
                    <a:schemeClr val="accent4"/>
                  </a:solidFill>
                  <a:effectLst>
                    <a:outerShdw blurRad="50800" dist="38100" dir="2700000" algn="tl" rotWithShape="0">
                      <a:prstClr val="black">
                        <a:alpha val="40000"/>
                      </a:prstClr>
                    </a:outerShdw>
                  </a:effectLst>
                </a:rPr>
                <a:t>Allocation</a:t>
              </a:r>
            </a:p>
          </p:txBody>
        </p:sp>
        <p:cxnSp>
          <p:nvCxnSpPr>
            <p:cNvPr id="10" name="Straight Arrow Connector 9">
              <a:extLst>
                <a:ext uri="{FF2B5EF4-FFF2-40B4-BE49-F238E27FC236}">
                  <a16:creationId xmlns:a16="http://schemas.microsoft.com/office/drawing/2014/main" id="{AA243009-8960-6740-B793-5CD96BA4AE51}"/>
                </a:ext>
              </a:extLst>
            </p:cNvPr>
            <p:cNvCxnSpPr/>
            <p:nvPr/>
          </p:nvCxnSpPr>
          <p:spPr>
            <a:xfrm flipH="1" flipV="1">
              <a:off x="6949285" y="2958353"/>
              <a:ext cx="182880" cy="580913"/>
            </a:xfrm>
            <a:prstGeom prst="straightConnector1">
              <a:avLst/>
            </a:prstGeom>
            <a:ln w="57150">
              <a:solidFill>
                <a:schemeClr val="accent4"/>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047D536F-5B46-4549-8BC8-C6E413F152C2}"/>
                </a:ext>
              </a:extLst>
            </p:cNvPr>
            <p:cNvCxnSpPr>
              <a:cxnSpLocks/>
            </p:cNvCxnSpPr>
            <p:nvPr/>
          </p:nvCxnSpPr>
          <p:spPr>
            <a:xfrm flipV="1">
              <a:off x="7375464" y="2962719"/>
              <a:ext cx="208522" cy="580914"/>
            </a:xfrm>
            <a:prstGeom prst="straightConnector1">
              <a:avLst/>
            </a:prstGeom>
            <a:ln w="57150">
              <a:solidFill>
                <a:schemeClr val="accent4"/>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0B9C2FA-E899-284D-A978-CEFF27CFB249}"/>
                </a:ext>
              </a:extLst>
            </p:cNvPr>
            <p:cNvCxnSpPr>
              <a:cxnSpLocks/>
            </p:cNvCxnSpPr>
            <p:nvPr/>
          </p:nvCxnSpPr>
          <p:spPr>
            <a:xfrm>
              <a:off x="7234362" y="3890665"/>
              <a:ext cx="0" cy="1018398"/>
            </a:xfrm>
            <a:prstGeom prst="straightConnector1">
              <a:avLst/>
            </a:prstGeom>
            <a:ln w="57150">
              <a:solidFill>
                <a:schemeClr val="accent4"/>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D1354AE2-8436-9C46-A42F-69829B295F9D}"/>
                </a:ext>
              </a:extLst>
            </p:cNvPr>
            <p:cNvCxnSpPr>
              <a:cxnSpLocks/>
            </p:cNvCxnSpPr>
            <p:nvPr/>
          </p:nvCxnSpPr>
          <p:spPr>
            <a:xfrm flipH="1">
              <a:off x="6838123" y="5100346"/>
              <a:ext cx="396240" cy="218500"/>
            </a:xfrm>
            <a:prstGeom prst="straightConnector1">
              <a:avLst/>
            </a:prstGeom>
            <a:ln w="57150">
              <a:solidFill>
                <a:schemeClr val="accent4"/>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F6958890-5EDD-B945-B475-DE41D21BFD02}"/>
                </a:ext>
              </a:extLst>
            </p:cNvPr>
            <p:cNvCxnSpPr>
              <a:cxnSpLocks/>
            </p:cNvCxnSpPr>
            <p:nvPr/>
          </p:nvCxnSpPr>
          <p:spPr>
            <a:xfrm>
              <a:off x="7234362" y="5072170"/>
              <a:ext cx="349624" cy="275317"/>
            </a:xfrm>
            <a:prstGeom prst="straightConnector1">
              <a:avLst/>
            </a:prstGeom>
            <a:ln w="57150">
              <a:solidFill>
                <a:schemeClr val="accent4"/>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sp>
        <p:nvSpPr>
          <p:cNvPr id="25" name="TextBox 24">
            <a:extLst>
              <a:ext uri="{FF2B5EF4-FFF2-40B4-BE49-F238E27FC236}">
                <a16:creationId xmlns:a16="http://schemas.microsoft.com/office/drawing/2014/main" id="{0DB8BED5-8FE7-8A40-9330-D14C9B145294}"/>
              </a:ext>
            </a:extLst>
          </p:cNvPr>
          <p:cNvSpPr txBox="1"/>
          <p:nvPr/>
        </p:nvSpPr>
        <p:spPr>
          <a:xfrm>
            <a:off x="6267225" y="483646"/>
            <a:ext cx="4686749" cy="400110"/>
          </a:xfrm>
          <a:prstGeom prst="rect">
            <a:avLst/>
          </a:prstGeom>
          <a:noFill/>
        </p:spPr>
        <p:txBody>
          <a:bodyPr wrap="square" rtlCol="0">
            <a:spAutoFit/>
          </a:bodyPr>
          <a:lstStyle/>
          <a:p>
            <a:pPr marL="285750" indent="-285750">
              <a:buFont typeface="Wingdings" pitchFamily="2" charset="2"/>
              <a:buChar char="Ø"/>
            </a:pPr>
            <a:r>
              <a:rPr lang="en-US" sz="2000" i="1" dirty="0"/>
              <a:t>Can be applied to all ecosystems!</a:t>
            </a:r>
          </a:p>
        </p:txBody>
      </p:sp>
      <p:pic>
        <p:nvPicPr>
          <p:cNvPr id="15" name="Picture 14" descr="A close up of a logo&#10;&#10;Description automatically generated">
            <a:extLst>
              <a:ext uri="{FF2B5EF4-FFF2-40B4-BE49-F238E27FC236}">
                <a16:creationId xmlns:a16="http://schemas.microsoft.com/office/drawing/2014/main" id="{61C85058-D122-994B-8A83-EBD05AEC1E58}"/>
              </a:ext>
            </a:extLst>
          </p:cNvPr>
          <p:cNvPicPr>
            <a:picLocks noChangeAspect="1"/>
          </p:cNvPicPr>
          <p:nvPr/>
        </p:nvPicPr>
        <p:blipFill>
          <a:blip r:embed="rId4"/>
          <a:stretch>
            <a:fillRect/>
          </a:stretch>
        </p:blipFill>
        <p:spPr>
          <a:xfrm>
            <a:off x="47134" y="4121426"/>
            <a:ext cx="3596368" cy="2054087"/>
          </a:xfrm>
          <a:prstGeom prst="rect">
            <a:avLst/>
          </a:prstGeom>
        </p:spPr>
      </p:pic>
      <p:sp>
        <p:nvSpPr>
          <p:cNvPr id="17" name="TextBox 16">
            <a:extLst>
              <a:ext uri="{FF2B5EF4-FFF2-40B4-BE49-F238E27FC236}">
                <a16:creationId xmlns:a16="http://schemas.microsoft.com/office/drawing/2014/main" id="{BCDA81B3-51CC-4849-A714-7610657CE522}"/>
              </a:ext>
            </a:extLst>
          </p:cNvPr>
          <p:cNvSpPr txBox="1"/>
          <p:nvPr/>
        </p:nvSpPr>
        <p:spPr>
          <a:xfrm>
            <a:off x="632351" y="6276753"/>
            <a:ext cx="2262158" cy="369332"/>
          </a:xfrm>
          <a:prstGeom prst="rect">
            <a:avLst/>
          </a:prstGeom>
          <a:noFill/>
        </p:spPr>
        <p:txBody>
          <a:bodyPr wrap="none" rtlCol="0">
            <a:spAutoFit/>
          </a:bodyPr>
          <a:lstStyle/>
          <a:p>
            <a:r>
              <a:rPr lang="en-US" b="1" i="1" dirty="0"/>
              <a:t>Mahmud et al. (2018)</a:t>
            </a:r>
          </a:p>
        </p:txBody>
      </p:sp>
      <p:sp>
        <p:nvSpPr>
          <p:cNvPr id="22" name="TextBox 21">
            <a:extLst>
              <a:ext uri="{FF2B5EF4-FFF2-40B4-BE49-F238E27FC236}">
                <a16:creationId xmlns:a16="http://schemas.microsoft.com/office/drawing/2014/main" id="{09FF65AD-CE6D-C244-9AF9-219239AE684E}"/>
              </a:ext>
            </a:extLst>
          </p:cNvPr>
          <p:cNvSpPr txBox="1"/>
          <p:nvPr/>
        </p:nvSpPr>
        <p:spPr>
          <a:xfrm>
            <a:off x="120887" y="1154421"/>
            <a:ext cx="3969478" cy="2585323"/>
          </a:xfrm>
          <a:prstGeom prst="rect">
            <a:avLst/>
          </a:prstGeom>
          <a:noFill/>
        </p:spPr>
        <p:txBody>
          <a:bodyPr wrap="square" rtlCol="0">
            <a:spAutoFit/>
          </a:bodyPr>
          <a:lstStyle/>
          <a:p>
            <a:r>
              <a:rPr lang="en-US" dirty="0">
                <a:solidFill>
                  <a:schemeClr val="accent1"/>
                </a:solidFill>
              </a:rPr>
              <a:t>Net Primary Production, </a:t>
            </a:r>
            <a:r>
              <a:rPr lang="en-US" b="1" dirty="0">
                <a:solidFill>
                  <a:schemeClr val="accent1"/>
                </a:solidFill>
              </a:rPr>
              <a:t>NPP</a:t>
            </a:r>
            <a:r>
              <a:rPr lang="en-US" dirty="0">
                <a:solidFill>
                  <a:schemeClr val="accent1"/>
                </a:solidFill>
              </a:rPr>
              <a:t> = GPP – R</a:t>
            </a:r>
            <a:r>
              <a:rPr lang="en-US" baseline="-25000" dirty="0">
                <a:solidFill>
                  <a:schemeClr val="accent1"/>
                </a:solidFill>
              </a:rPr>
              <a:t>A</a:t>
            </a:r>
          </a:p>
          <a:p>
            <a:r>
              <a:rPr lang="en-US" dirty="0">
                <a:solidFill>
                  <a:schemeClr val="accent1"/>
                </a:solidFill>
                <a:sym typeface="Wingdings" pitchFamily="2" charset="2"/>
              </a:rPr>
              <a:t> </a:t>
            </a:r>
            <a:r>
              <a:rPr lang="en-US" dirty="0">
                <a:solidFill>
                  <a:schemeClr val="accent1"/>
                </a:solidFill>
              </a:rPr>
              <a:t>Net amount of C assimilated into system and allocated to biomass pools</a:t>
            </a:r>
          </a:p>
          <a:p>
            <a:endParaRPr lang="en-US" dirty="0">
              <a:solidFill>
                <a:schemeClr val="accent1"/>
              </a:solidFill>
            </a:endParaRPr>
          </a:p>
          <a:p>
            <a:r>
              <a:rPr lang="en-US" dirty="0">
                <a:solidFill>
                  <a:schemeClr val="accent1"/>
                </a:solidFill>
              </a:rPr>
              <a:t>Net Ecosystem Production, </a:t>
            </a:r>
          </a:p>
          <a:p>
            <a:r>
              <a:rPr lang="en-US" b="1" dirty="0">
                <a:solidFill>
                  <a:schemeClr val="accent1"/>
                </a:solidFill>
              </a:rPr>
              <a:t>NEP</a:t>
            </a:r>
            <a:r>
              <a:rPr lang="en-US" dirty="0">
                <a:solidFill>
                  <a:schemeClr val="accent1"/>
                </a:solidFill>
              </a:rPr>
              <a:t> = GPP – (R</a:t>
            </a:r>
            <a:r>
              <a:rPr lang="en-US" baseline="-25000" dirty="0">
                <a:solidFill>
                  <a:schemeClr val="accent1"/>
                </a:solidFill>
              </a:rPr>
              <a:t>A</a:t>
            </a:r>
            <a:r>
              <a:rPr lang="en-US" dirty="0">
                <a:solidFill>
                  <a:schemeClr val="accent1"/>
                </a:solidFill>
              </a:rPr>
              <a:t>+R</a:t>
            </a:r>
            <a:r>
              <a:rPr lang="en-US" baseline="-25000" dirty="0">
                <a:solidFill>
                  <a:schemeClr val="accent1"/>
                </a:solidFill>
              </a:rPr>
              <a:t>R</a:t>
            </a:r>
            <a:r>
              <a:rPr lang="en-US" dirty="0">
                <a:solidFill>
                  <a:schemeClr val="accent1"/>
                </a:solidFill>
              </a:rPr>
              <a:t>+R</a:t>
            </a:r>
            <a:r>
              <a:rPr lang="en-US" baseline="-25000" dirty="0">
                <a:solidFill>
                  <a:schemeClr val="accent1"/>
                </a:solidFill>
              </a:rPr>
              <a:t>H</a:t>
            </a:r>
            <a:r>
              <a:rPr lang="en-US" dirty="0">
                <a:solidFill>
                  <a:schemeClr val="accent1"/>
                </a:solidFill>
              </a:rPr>
              <a:t> + Disturbance + DOC) </a:t>
            </a:r>
          </a:p>
          <a:p>
            <a:r>
              <a:rPr lang="en-US" dirty="0">
                <a:solidFill>
                  <a:schemeClr val="accent1"/>
                </a:solidFill>
                <a:sym typeface="Wingdings" pitchFamily="2" charset="2"/>
              </a:rPr>
              <a:t> Net amount of C into and out of system</a:t>
            </a:r>
            <a:endParaRPr lang="en-US" dirty="0">
              <a:solidFill>
                <a:schemeClr val="accent1"/>
              </a:solidFill>
            </a:endParaRPr>
          </a:p>
        </p:txBody>
      </p:sp>
    </p:spTree>
    <p:extLst>
      <p:ext uri="{BB962C8B-B14F-4D97-AF65-F5344CB8AC3E}">
        <p14:creationId xmlns:p14="http://schemas.microsoft.com/office/powerpoint/2010/main" val="2019029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CBB08-B1E3-8944-8D78-952DFC6F1F12}"/>
              </a:ext>
            </a:extLst>
          </p:cNvPr>
          <p:cNvSpPr>
            <a:spLocks noGrp="1"/>
          </p:cNvSpPr>
          <p:nvPr>
            <p:ph type="title"/>
          </p:nvPr>
        </p:nvSpPr>
        <p:spPr/>
        <p:txBody>
          <a:bodyPr/>
          <a:lstStyle/>
          <a:p>
            <a:r>
              <a:rPr lang="en-US" dirty="0"/>
              <a:t>General equations</a:t>
            </a:r>
          </a:p>
        </p:txBody>
      </p:sp>
      <p:sp>
        <p:nvSpPr>
          <p:cNvPr id="3" name="Content Placeholder 2">
            <a:extLst>
              <a:ext uri="{FF2B5EF4-FFF2-40B4-BE49-F238E27FC236}">
                <a16:creationId xmlns:a16="http://schemas.microsoft.com/office/drawing/2014/main" id="{511B59F0-566D-3640-ABB6-487C7ADD92E8}"/>
              </a:ext>
            </a:extLst>
          </p:cNvPr>
          <p:cNvSpPr>
            <a:spLocks noGrp="1"/>
          </p:cNvSpPr>
          <p:nvPr>
            <p:ph idx="1"/>
          </p:nvPr>
        </p:nvSpPr>
        <p:spPr>
          <a:xfrm>
            <a:off x="838200" y="1825625"/>
            <a:ext cx="10515600" cy="4667250"/>
          </a:xfrm>
        </p:spPr>
        <p:txBody>
          <a:bodyPr>
            <a:normAutofit lnSpcReduction="10000"/>
          </a:bodyPr>
          <a:lstStyle/>
          <a:p>
            <a:pPr>
              <a:buFont typeface="Wingdings" pitchFamily="2" charset="2"/>
              <a:buChar char="Ø"/>
            </a:pPr>
            <a:r>
              <a:rPr lang="en-US" dirty="0"/>
              <a:t>Very similar to calculating the soil moisture flux and storage down soil profile </a:t>
            </a:r>
            <a:r>
              <a:rPr lang="en-US" i="1" dirty="0"/>
              <a:t>except</a:t>
            </a:r>
            <a:r>
              <a:rPr lang="en-US" dirty="0"/>
              <a:t> flux between different C pools and not flux between different soil layers (as in the case with water)</a:t>
            </a:r>
          </a:p>
          <a:p>
            <a:pPr marL="514350" indent="-514350">
              <a:buAutoNum type="arabicPeriod"/>
            </a:pPr>
            <a:r>
              <a:rPr lang="en-US" dirty="0"/>
              <a:t>Calculate the fluxes (e.g. C assimilated via photosynthesis) at each timestep</a:t>
            </a:r>
          </a:p>
          <a:p>
            <a:pPr marL="457200" lvl="1" indent="0">
              <a:buNone/>
            </a:pPr>
            <a:r>
              <a:rPr lang="en-US" dirty="0"/>
              <a:t>	E.g.:  			</a:t>
            </a:r>
            <a:r>
              <a:rPr lang="en-US" i="1" dirty="0">
                <a:latin typeface="Bell MT" panose="02020503060305020303" pitchFamily="18" charset="77"/>
              </a:rPr>
              <a:t>F = f(T, W, CO</a:t>
            </a:r>
            <a:r>
              <a:rPr lang="en-US" i="1" baseline="-25000" dirty="0">
                <a:latin typeface="Bell MT" panose="02020503060305020303" pitchFamily="18" charset="77"/>
              </a:rPr>
              <a:t>2</a:t>
            </a:r>
            <a:r>
              <a:rPr lang="en-US" i="1" dirty="0">
                <a:latin typeface="Bell MT" panose="02020503060305020303" pitchFamily="18" charset="77"/>
              </a:rPr>
              <a:t>, </a:t>
            </a:r>
            <a:r>
              <a:rPr lang="en-US" i="1" dirty="0" err="1">
                <a:latin typeface="Bell MT" panose="02020503060305020303" pitchFamily="18" charset="77"/>
              </a:rPr>
              <a:t>etc</a:t>
            </a:r>
            <a:r>
              <a:rPr lang="en-US" i="1" dirty="0">
                <a:latin typeface="Bell MT" panose="02020503060305020303" pitchFamily="18" charset="77"/>
              </a:rPr>
              <a:t>)</a:t>
            </a:r>
          </a:p>
          <a:p>
            <a:pPr marL="514350" indent="-514350">
              <a:buAutoNum type="arabicPeriod"/>
            </a:pPr>
            <a:r>
              <a:rPr lang="en-US" dirty="0"/>
              <a:t>Update the C pool/store based on the net flux in minus the net flux out</a:t>
            </a:r>
          </a:p>
          <a:p>
            <a:pPr marL="457200" lvl="1" indent="0">
              <a:buNone/>
            </a:pPr>
            <a:r>
              <a:rPr lang="en-US" dirty="0"/>
              <a:t>	E.g.: 			</a:t>
            </a:r>
            <a:r>
              <a:rPr lang="en-US" i="1" dirty="0" err="1">
                <a:latin typeface="Bell MT" panose="02020503060305020303" pitchFamily="18" charset="77"/>
              </a:rPr>
              <a:t>dS</a:t>
            </a:r>
            <a:r>
              <a:rPr lang="en-US" i="1" dirty="0">
                <a:latin typeface="Bell MT" panose="02020503060305020303" pitchFamily="18" charset="77"/>
              </a:rPr>
              <a:t>/dt = F</a:t>
            </a:r>
            <a:r>
              <a:rPr lang="en-US" i="1" baseline="-25000" dirty="0">
                <a:latin typeface="Bell MT" panose="02020503060305020303" pitchFamily="18" charset="77"/>
              </a:rPr>
              <a:t>in</a:t>
            </a:r>
            <a:r>
              <a:rPr lang="en-US" i="1" dirty="0">
                <a:latin typeface="Bell MT" panose="02020503060305020303" pitchFamily="18" charset="77"/>
              </a:rPr>
              <a:t> – </a:t>
            </a:r>
            <a:r>
              <a:rPr lang="en-US" i="1" dirty="0" err="1">
                <a:latin typeface="Bell MT" panose="02020503060305020303" pitchFamily="18" charset="77"/>
              </a:rPr>
              <a:t>F</a:t>
            </a:r>
            <a:r>
              <a:rPr lang="en-US" i="1" baseline="-25000" dirty="0" err="1">
                <a:latin typeface="Bell MT" panose="02020503060305020303" pitchFamily="18" charset="77"/>
              </a:rPr>
              <a:t>out</a:t>
            </a:r>
            <a:endParaRPr lang="en-US" i="1" baseline="-25000" dirty="0">
              <a:latin typeface="Bell MT" panose="02020503060305020303" pitchFamily="18" charset="77"/>
            </a:endParaRPr>
          </a:p>
          <a:p>
            <a:pPr marL="457200" lvl="1" indent="0" algn="ctr">
              <a:buNone/>
            </a:pPr>
            <a:endParaRPr lang="en-US" dirty="0">
              <a:sym typeface="Wingdings" pitchFamily="2" charset="2"/>
            </a:endParaRPr>
          </a:p>
          <a:p>
            <a:pPr marL="457200" lvl="1" indent="0" algn="ctr">
              <a:buNone/>
            </a:pPr>
            <a:r>
              <a:rPr lang="en-US" dirty="0">
                <a:solidFill>
                  <a:srgbClr val="C00000"/>
                </a:solidFill>
                <a:sym typeface="Wingdings" pitchFamily="2" charset="2"/>
              </a:rPr>
              <a:t> </a:t>
            </a:r>
            <a:r>
              <a:rPr lang="en-US" i="1" dirty="0">
                <a:solidFill>
                  <a:srgbClr val="C00000"/>
                </a:solidFill>
                <a:sym typeface="Wingdings" pitchFamily="2" charset="2"/>
              </a:rPr>
              <a:t>Generally linear equations and dependencies on environmental variables;    therefore, easier to solve!</a:t>
            </a:r>
            <a:endParaRPr lang="en-US" dirty="0">
              <a:solidFill>
                <a:srgbClr val="C00000"/>
              </a:solidFill>
            </a:endParaRPr>
          </a:p>
        </p:txBody>
      </p:sp>
      <p:sp>
        <p:nvSpPr>
          <p:cNvPr id="4" name="Slide Number Placeholder 3">
            <a:extLst>
              <a:ext uri="{FF2B5EF4-FFF2-40B4-BE49-F238E27FC236}">
                <a16:creationId xmlns:a16="http://schemas.microsoft.com/office/drawing/2014/main" id="{CCB8EB50-DC39-CA40-9592-129B4C2A5A2A}"/>
              </a:ext>
            </a:extLst>
          </p:cNvPr>
          <p:cNvSpPr>
            <a:spLocks noGrp="1"/>
          </p:cNvSpPr>
          <p:nvPr>
            <p:ph type="sldNum" sz="quarter" idx="12"/>
          </p:nvPr>
        </p:nvSpPr>
        <p:spPr/>
        <p:txBody>
          <a:bodyPr/>
          <a:lstStyle/>
          <a:p>
            <a:fld id="{0D3EA2A3-9E4C-0E40-A1FD-275CDDA6F426}" type="slidenum">
              <a:rPr lang="en-US" smtClean="0"/>
              <a:t>6</a:t>
            </a:fld>
            <a:endParaRPr lang="en-US"/>
          </a:p>
        </p:txBody>
      </p:sp>
    </p:spTree>
    <p:extLst>
      <p:ext uri="{BB962C8B-B14F-4D97-AF65-F5344CB8AC3E}">
        <p14:creationId xmlns:p14="http://schemas.microsoft.com/office/powerpoint/2010/main" val="1589023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868A6-FFDA-A44E-9846-D0CABAE9A1D0}"/>
              </a:ext>
            </a:extLst>
          </p:cNvPr>
          <p:cNvSpPr>
            <a:spLocks noGrp="1"/>
          </p:cNvSpPr>
          <p:nvPr>
            <p:ph type="title"/>
          </p:nvPr>
        </p:nvSpPr>
        <p:spPr/>
        <p:txBody>
          <a:bodyPr>
            <a:normAutofit/>
          </a:bodyPr>
          <a:lstStyle/>
          <a:p>
            <a:r>
              <a:rPr lang="en-US" sz="3600" dirty="0"/>
              <a:t>Leaf gas exchange: Photosynthesis and Stomatal Conductance</a:t>
            </a:r>
          </a:p>
        </p:txBody>
      </p:sp>
      <p:sp>
        <p:nvSpPr>
          <p:cNvPr id="3" name="Content Placeholder 2">
            <a:extLst>
              <a:ext uri="{FF2B5EF4-FFF2-40B4-BE49-F238E27FC236}">
                <a16:creationId xmlns:a16="http://schemas.microsoft.com/office/drawing/2014/main" id="{A5A49CFB-B8C2-4E44-9AB6-A4A0CF481D7C}"/>
              </a:ext>
            </a:extLst>
          </p:cNvPr>
          <p:cNvSpPr>
            <a:spLocks noGrp="1"/>
          </p:cNvSpPr>
          <p:nvPr>
            <p:ph idx="1"/>
          </p:nvPr>
        </p:nvSpPr>
        <p:spPr>
          <a:xfrm>
            <a:off x="838200" y="1825625"/>
            <a:ext cx="10328564" cy="848302"/>
          </a:xfrm>
        </p:spPr>
        <p:txBody>
          <a:bodyPr>
            <a:normAutofit/>
          </a:bodyPr>
          <a:lstStyle/>
          <a:p>
            <a:r>
              <a:rPr lang="en-US" sz="2400" dirty="0"/>
              <a:t>Photosynthesis: process by which plants take up CO</a:t>
            </a:r>
            <a:r>
              <a:rPr lang="en-US" sz="2400" baseline="-25000" dirty="0"/>
              <a:t>2</a:t>
            </a:r>
            <a:r>
              <a:rPr lang="en-US" sz="2400" dirty="0"/>
              <a:t> (+ energy from sun and water) to make sugars (biomass)</a:t>
            </a:r>
          </a:p>
        </p:txBody>
      </p:sp>
      <p:sp>
        <p:nvSpPr>
          <p:cNvPr id="4" name="Slide Number Placeholder 3">
            <a:extLst>
              <a:ext uri="{FF2B5EF4-FFF2-40B4-BE49-F238E27FC236}">
                <a16:creationId xmlns:a16="http://schemas.microsoft.com/office/drawing/2014/main" id="{A8A6435C-6E58-5540-878D-7AB4268446A8}"/>
              </a:ext>
            </a:extLst>
          </p:cNvPr>
          <p:cNvSpPr>
            <a:spLocks noGrp="1"/>
          </p:cNvSpPr>
          <p:nvPr>
            <p:ph type="sldNum" sz="quarter" idx="12"/>
          </p:nvPr>
        </p:nvSpPr>
        <p:spPr/>
        <p:txBody>
          <a:bodyPr/>
          <a:lstStyle/>
          <a:p>
            <a:fld id="{0D3EA2A3-9E4C-0E40-A1FD-275CDDA6F426}" type="slidenum">
              <a:rPr lang="en-US" smtClean="0"/>
              <a:t>7</a:t>
            </a:fld>
            <a:endParaRPr lang="en-US"/>
          </a:p>
        </p:txBody>
      </p:sp>
      <p:pic>
        <p:nvPicPr>
          <p:cNvPr id="8" name="Picture 7">
            <a:extLst>
              <a:ext uri="{FF2B5EF4-FFF2-40B4-BE49-F238E27FC236}">
                <a16:creationId xmlns:a16="http://schemas.microsoft.com/office/drawing/2014/main" id="{4CF7BFC1-6B52-E047-B08D-9064FAEC8CCC}"/>
              </a:ext>
            </a:extLst>
          </p:cNvPr>
          <p:cNvPicPr>
            <a:picLocks noChangeAspect="1"/>
          </p:cNvPicPr>
          <p:nvPr/>
        </p:nvPicPr>
        <p:blipFill>
          <a:blip r:embed="rId3"/>
          <a:stretch>
            <a:fillRect/>
          </a:stretch>
        </p:blipFill>
        <p:spPr>
          <a:xfrm>
            <a:off x="126997" y="2538551"/>
            <a:ext cx="4665192" cy="2185843"/>
          </a:xfrm>
          <a:prstGeom prst="rect">
            <a:avLst/>
          </a:prstGeom>
        </p:spPr>
      </p:pic>
      <p:sp>
        <p:nvSpPr>
          <p:cNvPr id="7" name="Content Placeholder 2">
            <a:extLst>
              <a:ext uri="{FF2B5EF4-FFF2-40B4-BE49-F238E27FC236}">
                <a16:creationId xmlns:a16="http://schemas.microsoft.com/office/drawing/2014/main" id="{30641924-A1CB-C343-8156-99CA4030DC19}"/>
              </a:ext>
            </a:extLst>
          </p:cNvPr>
          <p:cNvSpPr txBox="1">
            <a:spLocks/>
          </p:cNvSpPr>
          <p:nvPr/>
        </p:nvSpPr>
        <p:spPr>
          <a:xfrm>
            <a:off x="126997" y="4644442"/>
            <a:ext cx="4874494" cy="207703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pPr>
            <a:r>
              <a:rPr lang="en-US" sz="2000" b="1" dirty="0"/>
              <a:t>ATP</a:t>
            </a:r>
            <a:r>
              <a:rPr lang="en-US" sz="2000" dirty="0"/>
              <a:t>: Adenosine triphosphate</a:t>
            </a:r>
          </a:p>
          <a:p>
            <a:pPr>
              <a:lnSpc>
                <a:spcPct val="100000"/>
              </a:lnSpc>
              <a:spcBef>
                <a:spcPts val="0"/>
              </a:spcBef>
            </a:pPr>
            <a:r>
              <a:rPr lang="en-US" sz="2000" b="1" dirty="0"/>
              <a:t>Calvin Cycle </a:t>
            </a:r>
            <a:r>
              <a:rPr lang="en-US" sz="2000" dirty="0"/>
              <a:t>(Calvin-Benson cycle)</a:t>
            </a:r>
          </a:p>
          <a:p>
            <a:pPr>
              <a:lnSpc>
                <a:spcPct val="100000"/>
              </a:lnSpc>
              <a:spcBef>
                <a:spcPts val="0"/>
              </a:spcBef>
            </a:pPr>
            <a:r>
              <a:rPr lang="en-US" sz="2000" b="1" dirty="0" err="1"/>
              <a:t>RuBisCo</a:t>
            </a:r>
            <a:r>
              <a:rPr lang="en-US" sz="2000" dirty="0"/>
              <a:t>: Ribulose-1,5-bisphosphate carboxylase/oxygenase</a:t>
            </a:r>
          </a:p>
          <a:p>
            <a:pPr>
              <a:lnSpc>
                <a:spcPct val="100000"/>
              </a:lnSpc>
              <a:spcBef>
                <a:spcPts val="0"/>
              </a:spcBef>
            </a:pPr>
            <a:r>
              <a:rPr lang="en-US" sz="2000" b="1" dirty="0"/>
              <a:t>NADPH</a:t>
            </a:r>
            <a:r>
              <a:rPr lang="en-US" sz="2000" dirty="0"/>
              <a:t>: Nicotinamide adenine dinucleotide phosphate</a:t>
            </a:r>
          </a:p>
        </p:txBody>
      </p:sp>
      <p:pic>
        <p:nvPicPr>
          <p:cNvPr id="9" name="Picture 8">
            <a:extLst>
              <a:ext uri="{FF2B5EF4-FFF2-40B4-BE49-F238E27FC236}">
                <a16:creationId xmlns:a16="http://schemas.microsoft.com/office/drawing/2014/main" id="{025CEF94-1BCC-4642-B1E2-66BB9AF1C29D}"/>
              </a:ext>
            </a:extLst>
          </p:cNvPr>
          <p:cNvPicPr>
            <a:picLocks noChangeAspect="1"/>
          </p:cNvPicPr>
          <p:nvPr/>
        </p:nvPicPr>
        <p:blipFill>
          <a:blip r:embed="rId4"/>
          <a:stretch>
            <a:fillRect/>
          </a:stretch>
        </p:blipFill>
        <p:spPr>
          <a:xfrm>
            <a:off x="5299774" y="2438680"/>
            <a:ext cx="6765229" cy="3954324"/>
          </a:xfrm>
          <a:prstGeom prst="rect">
            <a:avLst/>
          </a:prstGeom>
        </p:spPr>
      </p:pic>
    </p:spTree>
    <p:extLst>
      <p:ext uri="{BB962C8B-B14F-4D97-AF65-F5344CB8AC3E}">
        <p14:creationId xmlns:p14="http://schemas.microsoft.com/office/powerpoint/2010/main" val="2702861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37CDC1F-1E77-A345-93AE-27E13C02A77A}"/>
              </a:ext>
            </a:extLst>
          </p:cNvPr>
          <p:cNvPicPr>
            <a:picLocks noChangeAspect="1"/>
          </p:cNvPicPr>
          <p:nvPr/>
        </p:nvPicPr>
        <p:blipFill>
          <a:blip r:embed="rId3"/>
          <a:stretch>
            <a:fillRect/>
          </a:stretch>
        </p:blipFill>
        <p:spPr>
          <a:xfrm>
            <a:off x="0" y="2575989"/>
            <a:ext cx="12192000" cy="3962923"/>
          </a:xfrm>
          <a:prstGeom prst="rect">
            <a:avLst/>
          </a:prstGeom>
        </p:spPr>
      </p:pic>
      <p:sp>
        <p:nvSpPr>
          <p:cNvPr id="2" name="Title 1">
            <a:extLst>
              <a:ext uri="{FF2B5EF4-FFF2-40B4-BE49-F238E27FC236}">
                <a16:creationId xmlns:a16="http://schemas.microsoft.com/office/drawing/2014/main" id="{A48868A6-FFDA-A44E-9846-D0CABAE9A1D0}"/>
              </a:ext>
            </a:extLst>
          </p:cNvPr>
          <p:cNvSpPr>
            <a:spLocks noGrp="1"/>
          </p:cNvSpPr>
          <p:nvPr>
            <p:ph type="title"/>
          </p:nvPr>
        </p:nvSpPr>
        <p:spPr/>
        <p:txBody>
          <a:bodyPr>
            <a:normAutofit/>
          </a:bodyPr>
          <a:lstStyle/>
          <a:p>
            <a:r>
              <a:rPr lang="en-US" sz="3600" dirty="0"/>
              <a:t>Leaf gas exchange: Photosynthesis and Stomatal Conductance</a:t>
            </a:r>
          </a:p>
        </p:txBody>
      </p:sp>
      <p:sp>
        <p:nvSpPr>
          <p:cNvPr id="3" name="Content Placeholder 2">
            <a:extLst>
              <a:ext uri="{FF2B5EF4-FFF2-40B4-BE49-F238E27FC236}">
                <a16:creationId xmlns:a16="http://schemas.microsoft.com/office/drawing/2014/main" id="{A5A49CFB-B8C2-4E44-9AB6-A4A0CF481D7C}"/>
              </a:ext>
            </a:extLst>
          </p:cNvPr>
          <p:cNvSpPr>
            <a:spLocks noGrp="1"/>
          </p:cNvSpPr>
          <p:nvPr>
            <p:ph idx="1"/>
          </p:nvPr>
        </p:nvSpPr>
        <p:spPr/>
        <p:txBody>
          <a:bodyPr>
            <a:normAutofit/>
          </a:bodyPr>
          <a:lstStyle/>
          <a:p>
            <a:r>
              <a:rPr lang="en-US" sz="2400" dirty="0"/>
              <a:t>CO</a:t>
            </a:r>
            <a:r>
              <a:rPr lang="en-US" sz="2400" baseline="-25000" dirty="0"/>
              <a:t>2</a:t>
            </a:r>
            <a:r>
              <a:rPr lang="en-US" sz="2400" dirty="0"/>
              <a:t> enters via stomata (pores in leaves); H</a:t>
            </a:r>
            <a:r>
              <a:rPr lang="en-US" sz="2400" baseline="-25000" dirty="0"/>
              <a:t>2</a:t>
            </a:r>
            <a:r>
              <a:rPr lang="en-US" sz="2400" dirty="0"/>
              <a:t>0 also lost via stomata during transpiration (as we saw </a:t>
            </a:r>
            <a:r>
              <a:rPr lang="en-US" sz="2400" dirty="0">
                <a:sym typeface="Wingdings" pitchFamily="2" charset="2"/>
              </a:rPr>
              <a:t> strongly related to </a:t>
            </a:r>
            <a:r>
              <a:rPr lang="en-US" sz="2400" dirty="0"/>
              <a:t>stomatal conductance)</a:t>
            </a:r>
          </a:p>
        </p:txBody>
      </p:sp>
      <p:sp>
        <p:nvSpPr>
          <p:cNvPr id="4" name="Slide Number Placeholder 3">
            <a:extLst>
              <a:ext uri="{FF2B5EF4-FFF2-40B4-BE49-F238E27FC236}">
                <a16:creationId xmlns:a16="http://schemas.microsoft.com/office/drawing/2014/main" id="{A8A6435C-6E58-5540-878D-7AB4268446A8}"/>
              </a:ext>
            </a:extLst>
          </p:cNvPr>
          <p:cNvSpPr>
            <a:spLocks noGrp="1"/>
          </p:cNvSpPr>
          <p:nvPr>
            <p:ph type="sldNum" sz="quarter" idx="12"/>
          </p:nvPr>
        </p:nvSpPr>
        <p:spPr/>
        <p:txBody>
          <a:bodyPr/>
          <a:lstStyle/>
          <a:p>
            <a:fld id="{0D3EA2A3-9E4C-0E40-A1FD-275CDDA6F426}" type="slidenum">
              <a:rPr lang="en-US" smtClean="0"/>
              <a:t>8</a:t>
            </a:fld>
            <a:endParaRPr lang="en-US"/>
          </a:p>
        </p:txBody>
      </p:sp>
    </p:spTree>
    <p:extLst>
      <p:ext uri="{BB962C8B-B14F-4D97-AF65-F5344CB8AC3E}">
        <p14:creationId xmlns:p14="http://schemas.microsoft.com/office/powerpoint/2010/main" val="3458352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8868A6-FFDA-A44E-9846-D0CABAE9A1D0}"/>
              </a:ext>
            </a:extLst>
          </p:cNvPr>
          <p:cNvSpPr>
            <a:spLocks noGrp="1"/>
          </p:cNvSpPr>
          <p:nvPr>
            <p:ph type="title"/>
          </p:nvPr>
        </p:nvSpPr>
        <p:spPr/>
        <p:txBody>
          <a:bodyPr>
            <a:normAutofit/>
          </a:bodyPr>
          <a:lstStyle/>
          <a:p>
            <a:r>
              <a:rPr lang="en-US" sz="3600" dirty="0"/>
              <a:t>Photosynthesis C3 vs C4</a:t>
            </a:r>
          </a:p>
        </p:txBody>
      </p:sp>
      <p:sp>
        <p:nvSpPr>
          <p:cNvPr id="3" name="Content Placeholder 2">
            <a:extLst>
              <a:ext uri="{FF2B5EF4-FFF2-40B4-BE49-F238E27FC236}">
                <a16:creationId xmlns:a16="http://schemas.microsoft.com/office/drawing/2014/main" id="{A5A49CFB-B8C2-4E44-9AB6-A4A0CF481D7C}"/>
              </a:ext>
            </a:extLst>
          </p:cNvPr>
          <p:cNvSpPr>
            <a:spLocks noGrp="1"/>
          </p:cNvSpPr>
          <p:nvPr>
            <p:ph idx="1"/>
          </p:nvPr>
        </p:nvSpPr>
        <p:spPr>
          <a:xfrm>
            <a:off x="185058" y="1714441"/>
            <a:ext cx="5203684" cy="4778434"/>
          </a:xfrm>
        </p:spPr>
        <p:txBody>
          <a:bodyPr>
            <a:normAutofit/>
          </a:bodyPr>
          <a:lstStyle/>
          <a:p>
            <a:r>
              <a:rPr lang="en-US" sz="2400" dirty="0"/>
              <a:t>C3 photosynthesis: photosynthetic pathway used by most plants </a:t>
            </a:r>
          </a:p>
          <a:p>
            <a:pPr lvl="1"/>
            <a:r>
              <a:rPr lang="en-US" sz="2000" dirty="0"/>
              <a:t>Uses enzyme Rubisco to fix CO</a:t>
            </a:r>
            <a:r>
              <a:rPr lang="en-US" sz="2000" baseline="-25000" dirty="0"/>
              <a:t>2</a:t>
            </a:r>
            <a:r>
              <a:rPr lang="en-US" sz="2000" dirty="0"/>
              <a:t> from air</a:t>
            </a:r>
          </a:p>
          <a:p>
            <a:pPr lvl="1"/>
            <a:r>
              <a:rPr lang="en-US" sz="2000" dirty="0"/>
              <a:t>As temperature increases, Rubisco fixes more O</a:t>
            </a:r>
            <a:r>
              <a:rPr lang="en-US" sz="2000" baseline="-25000" dirty="0"/>
              <a:t>2</a:t>
            </a:r>
            <a:r>
              <a:rPr lang="en-US" sz="2000" dirty="0"/>
              <a:t> than CO2 (photorespiration) </a:t>
            </a:r>
            <a:r>
              <a:rPr lang="en-US" sz="2000" dirty="0">
                <a:sym typeface="Wingdings" pitchFamily="2" charset="2"/>
              </a:rPr>
              <a:t> loss of CO</a:t>
            </a:r>
            <a:r>
              <a:rPr lang="en-US" sz="2000" baseline="-25000" dirty="0">
                <a:sym typeface="Wingdings" pitchFamily="2" charset="2"/>
              </a:rPr>
              <a:t>2</a:t>
            </a:r>
          </a:p>
          <a:p>
            <a:pPr lvl="1"/>
            <a:endParaRPr lang="en-US" sz="2400" dirty="0"/>
          </a:p>
          <a:p>
            <a:r>
              <a:rPr lang="en-US" sz="2400" dirty="0"/>
              <a:t>C4 photosynthesis: evolved more recently (especially in drier climates)</a:t>
            </a:r>
          </a:p>
          <a:p>
            <a:pPr lvl="1"/>
            <a:r>
              <a:rPr lang="en-US" sz="2000" dirty="0"/>
              <a:t>Plants adapted to inefficiency of C3 photosynthesis in hotter climates</a:t>
            </a:r>
          </a:p>
          <a:p>
            <a:pPr lvl="1"/>
            <a:r>
              <a:rPr lang="en-US" sz="2000" dirty="0"/>
              <a:t>Developed a mechanism to more efficiently deliver CO2 to Rubisco enzyme</a:t>
            </a:r>
          </a:p>
        </p:txBody>
      </p:sp>
      <p:sp>
        <p:nvSpPr>
          <p:cNvPr id="4" name="Slide Number Placeholder 3">
            <a:extLst>
              <a:ext uri="{FF2B5EF4-FFF2-40B4-BE49-F238E27FC236}">
                <a16:creationId xmlns:a16="http://schemas.microsoft.com/office/drawing/2014/main" id="{A8A6435C-6E58-5540-878D-7AB4268446A8}"/>
              </a:ext>
            </a:extLst>
          </p:cNvPr>
          <p:cNvSpPr>
            <a:spLocks noGrp="1"/>
          </p:cNvSpPr>
          <p:nvPr>
            <p:ph type="sldNum" sz="quarter" idx="12"/>
          </p:nvPr>
        </p:nvSpPr>
        <p:spPr/>
        <p:txBody>
          <a:bodyPr/>
          <a:lstStyle/>
          <a:p>
            <a:fld id="{0D3EA2A3-9E4C-0E40-A1FD-275CDDA6F426}" type="slidenum">
              <a:rPr lang="en-US" smtClean="0"/>
              <a:t>9</a:t>
            </a:fld>
            <a:endParaRPr lang="en-US"/>
          </a:p>
        </p:txBody>
      </p:sp>
      <p:pic>
        <p:nvPicPr>
          <p:cNvPr id="7" name="Picture 6">
            <a:extLst>
              <a:ext uri="{FF2B5EF4-FFF2-40B4-BE49-F238E27FC236}">
                <a16:creationId xmlns:a16="http://schemas.microsoft.com/office/drawing/2014/main" id="{597B6823-921F-7A45-9EBD-27C948EBA696}"/>
              </a:ext>
            </a:extLst>
          </p:cNvPr>
          <p:cNvPicPr>
            <a:picLocks noChangeAspect="1"/>
          </p:cNvPicPr>
          <p:nvPr/>
        </p:nvPicPr>
        <p:blipFill>
          <a:blip r:embed="rId3"/>
          <a:stretch>
            <a:fillRect/>
          </a:stretch>
        </p:blipFill>
        <p:spPr>
          <a:xfrm>
            <a:off x="5457849" y="1537398"/>
            <a:ext cx="6734151" cy="4070420"/>
          </a:xfrm>
          <a:prstGeom prst="rect">
            <a:avLst/>
          </a:prstGeom>
        </p:spPr>
      </p:pic>
    </p:spTree>
    <p:extLst>
      <p:ext uri="{BB962C8B-B14F-4D97-AF65-F5344CB8AC3E}">
        <p14:creationId xmlns:p14="http://schemas.microsoft.com/office/powerpoint/2010/main" val="20438876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6588</TotalTime>
  <Words>6271</Words>
  <Application>Microsoft Macintosh PowerPoint</Application>
  <PresentationFormat>Widescreen</PresentationFormat>
  <Paragraphs>429</Paragraphs>
  <Slides>25</Slides>
  <Notes>25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Bell MT</vt:lpstr>
      <vt:lpstr>Calibri</vt:lpstr>
      <vt:lpstr>Calibri Light</vt:lpstr>
      <vt:lpstr>Wingdings</vt:lpstr>
      <vt:lpstr>Office Theme</vt:lpstr>
      <vt:lpstr>G481/581 Terrestrial Ecosystem Modeling Biogeochemistry in TEMs (Carbon, Nutrient Cycles and Disturbance)</vt:lpstr>
      <vt:lpstr>Overview</vt:lpstr>
      <vt:lpstr>Carbon cycle</vt:lpstr>
      <vt:lpstr>Plant Carbon Cycle</vt:lpstr>
      <vt:lpstr>Plant Carbon Cycle</vt:lpstr>
      <vt:lpstr>General equations</vt:lpstr>
      <vt:lpstr>Leaf gas exchange: Photosynthesis and Stomatal Conductance</vt:lpstr>
      <vt:lpstr>Leaf gas exchange: Photosynthesis and Stomatal Conductance</vt:lpstr>
      <vt:lpstr>Photosynthesis C3 vs C4</vt:lpstr>
      <vt:lpstr>Photosynthesis and stomatal conductance in TEMs*</vt:lpstr>
      <vt:lpstr>Autotrophic (leaf) respiration</vt:lpstr>
      <vt:lpstr>Allocation within one individual plant</vt:lpstr>
      <vt:lpstr>Allocation to storage pool</vt:lpstr>
      <vt:lpstr>Plant C cycle model</vt:lpstr>
      <vt:lpstr>Allocation at stand scale</vt:lpstr>
      <vt:lpstr>Total aboveground biomass</vt:lpstr>
      <vt:lpstr>Biomass turnover</vt:lpstr>
      <vt:lpstr>Soil Carbon Cycling</vt:lpstr>
      <vt:lpstr>Soil Carbon Cycling</vt:lpstr>
      <vt:lpstr>Soil Carbon Cycling</vt:lpstr>
      <vt:lpstr>Soil Carbon Cycling – Example equations</vt:lpstr>
      <vt:lpstr>Recent developments in soil C modeling*</vt:lpstr>
      <vt:lpstr>Nutrient Cycles*</vt:lpstr>
      <vt:lpstr>Disturbance*</vt:lpstr>
      <vt:lpstr>Fire models*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G440/540: Terrestrial Ecosystem Modeling</dc:title>
  <dc:creator>Microsoft Office User</dc:creator>
  <cp:lastModifiedBy>MacBean, Natasha Louise</cp:lastModifiedBy>
  <cp:revision>285</cp:revision>
  <dcterms:created xsi:type="dcterms:W3CDTF">2020-01-06T21:00:45Z</dcterms:created>
  <dcterms:modified xsi:type="dcterms:W3CDTF">2021-10-04T00:00:14Z</dcterms:modified>
</cp:coreProperties>
</file>

<file path=docProps/thumbnail.jpeg>
</file>